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87"/>
  </p:notesMasterIdLst>
  <p:sldIdLst>
    <p:sldId id="257" r:id="rId2"/>
    <p:sldId id="291" r:id="rId3"/>
    <p:sldId id="312" r:id="rId4"/>
    <p:sldId id="313" r:id="rId5"/>
    <p:sldId id="306" r:id="rId6"/>
    <p:sldId id="314" r:id="rId7"/>
    <p:sldId id="258" r:id="rId8"/>
    <p:sldId id="259" r:id="rId9"/>
    <p:sldId id="270" r:id="rId10"/>
    <p:sldId id="290" r:id="rId11"/>
    <p:sldId id="289" r:id="rId12"/>
    <p:sldId id="271" r:id="rId13"/>
    <p:sldId id="272" r:id="rId14"/>
    <p:sldId id="273" r:id="rId15"/>
    <p:sldId id="274" r:id="rId16"/>
    <p:sldId id="275" r:id="rId17"/>
    <p:sldId id="276" r:id="rId18"/>
    <p:sldId id="260" r:id="rId19"/>
    <p:sldId id="293" r:id="rId20"/>
    <p:sldId id="295" r:id="rId21"/>
    <p:sldId id="301" r:id="rId22"/>
    <p:sldId id="300" r:id="rId23"/>
    <p:sldId id="296" r:id="rId24"/>
    <p:sldId id="299" r:id="rId25"/>
    <p:sldId id="261" r:id="rId26"/>
    <p:sldId id="308" r:id="rId27"/>
    <p:sldId id="309" r:id="rId28"/>
    <p:sldId id="310" r:id="rId29"/>
    <p:sldId id="311" r:id="rId30"/>
    <p:sldId id="305" r:id="rId31"/>
    <p:sldId id="292" r:id="rId32"/>
    <p:sldId id="283" r:id="rId33"/>
    <p:sldId id="315" r:id="rId34"/>
    <p:sldId id="316" r:id="rId35"/>
    <p:sldId id="317" r:id="rId36"/>
    <p:sldId id="321" r:id="rId37"/>
    <p:sldId id="322" r:id="rId38"/>
    <p:sldId id="323" r:id="rId39"/>
    <p:sldId id="324" r:id="rId40"/>
    <p:sldId id="325" r:id="rId41"/>
    <p:sldId id="326" r:id="rId42"/>
    <p:sldId id="327" r:id="rId43"/>
    <p:sldId id="328" r:id="rId44"/>
    <p:sldId id="329" r:id="rId45"/>
    <p:sldId id="370" r:id="rId46"/>
    <p:sldId id="330" r:id="rId47"/>
    <p:sldId id="331" r:id="rId48"/>
    <p:sldId id="332" r:id="rId49"/>
    <p:sldId id="333" r:id="rId50"/>
    <p:sldId id="334" r:id="rId51"/>
    <p:sldId id="335" r:id="rId52"/>
    <p:sldId id="369" r:id="rId53"/>
    <p:sldId id="336" r:id="rId54"/>
    <p:sldId id="337" r:id="rId55"/>
    <p:sldId id="338" r:id="rId56"/>
    <p:sldId id="339" r:id="rId57"/>
    <p:sldId id="340" r:id="rId58"/>
    <p:sldId id="341" r:id="rId59"/>
    <p:sldId id="342" r:id="rId60"/>
    <p:sldId id="343" r:id="rId61"/>
    <p:sldId id="344" r:id="rId62"/>
    <p:sldId id="345" r:id="rId63"/>
    <p:sldId id="366" r:id="rId64"/>
    <p:sldId id="346" r:id="rId65"/>
    <p:sldId id="367" r:id="rId66"/>
    <p:sldId id="377" r:id="rId67"/>
    <p:sldId id="375" r:id="rId68"/>
    <p:sldId id="378" r:id="rId69"/>
    <p:sldId id="376" r:id="rId70"/>
    <p:sldId id="374" r:id="rId71"/>
    <p:sldId id="364" r:id="rId72"/>
    <p:sldId id="347" r:id="rId73"/>
    <p:sldId id="348" r:id="rId74"/>
    <p:sldId id="349" r:id="rId75"/>
    <p:sldId id="365" r:id="rId76"/>
    <p:sldId id="352" r:id="rId77"/>
    <p:sldId id="353" r:id="rId78"/>
    <p:sldId id="372" r:id="rId79"/>
    <p:sldId id="379" r:id="rId80"/>
    <p:sldId id="380" r:id="rId81"/>
    <p:sldId id="381" r:id="rId82"/>
    <p:sldId id="382" r:id="rId83"/>
    <p:sldId id="383" r:id="rId84"/>
    <p:sldId id="354" r:id="rId85"/>
    <p:sldId id="355" r:id="rId8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60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pitchFamily="34" charset="0"/>
              </a:defRPr>
            </a:lvl1pPr>
          </a:lstStyle>
          <a:p>
            <a:pPr>
              <a:defRPr/>
            </a:pPr>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pitchFamily="34" charset="0"/>
              </a:defRPr>
            </a:lvl1pPr>
          </a:lstStyle>
          <a:p>
            <a:pPr>
              <a:defRPr/>
            </a:pPr>
            <a:fld id="{1521F250-34EC-4983-BD10-26CEF21800DA}" type="datetimeFigureOut">
              <a:rPr lang="en-PH"/>
              <a:pPr>
                <a:defRPr/>
              </a:pPr>
              <a:t>8/5/2015</a:t>
            </a:fld>
            <a:endParaRPr lang="en-P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PH"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PH"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pitchFamily="34" charset="0"/>
              </a:defRPr>
            </a:lvl1pPr>
          </a:lstStyle>
          <a:p>
            <a:pPr>
              <a:defRPr/>
            </a:pPr>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pitchFamily="34" charset="0"/>
              </a:defRPr>
            </a:lvl1pPr>
          </a:lstStyle>
          <a:p>
            <a:pPr>
              <a:defRPr/>
            </a:pPr>
            <a:fld id="{770C1851-5C4B-4D41-B526-3288E9177EF7}" type="slidenum">
              <a:rPr lang="en-PH"/>
              <a:pPr>
                <a:defRPr/>
              </a:pPr>
              <a:t>‹#›</a:t>
            </a:fld>
            <a:endParaRPr lang="en-PH"/>
          </a:p>
        </p:txBody>
      </p:sp>
    </p:spTree>
    <p:extLst>
      <p:ext uri="{BB962C8B-B14F-4D97-AF65-F5344CB8AC3E}">
        <p14:creationId xmlns:p14="http://schemas.microsoft.com/office/powerpoint/2010/main" xmlns="" val="26932427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PH" altLang="en-US" smtClean="0"/>
              <a:t>Performance Monitoring and Coaching is Stage 2 so this is where our coaching competency should come in.</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fontAlgn="base">
              <a:spcBef>
                <a:spcPct val="0"/>
              </a:spcBef>
              <a:spcAft>
                <a:spcPct val="0"/>
              </a:spcAft>
            </a:pPr>
            <a:fld id="{E14B48C7-C574-43EC-A580-F8A340A652F9}" type="slidenum">
              <a:rPr lang="en-PH" altLang="en-US">
                <a:latin typeface="Calibri" pitchFamily="34" charset="0"/>
              </a:rPr>
              <a:pPr fontAlgn="base">
                <a:spcBef>
                  <a:spcPct val="0"/>
                </a:spcBef>
                <a:spcAft>
                  <a:spcPct val="0"/>
                </a:spcAft>
              </a:pPr>
              <a:t>37</a:t>
            </a:fld>
            <a:endParaRPr lang="en-PH" alt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fontAlgn="base">
              <a:spcBef>
                <a:spcPct val="0"/>
              </a:spcBef>
              <a:spcAft>
                <a:spcPct val="0"/>
              </a:spcAft>
            </a:pPr>
            <a:fld id="{25759442-6B6D-4BF6-BEA8-C66EBB4E7F8C}" type="slidenum">
              <a:rPr lang="en-PH" altLang="en-US" i="1">
                <a:latin typeface="Arial" charset="0"/>
                <a:ea typeface="MS PGothic" pitchFamily="34" charset="-128"/>
                <a:cs typeface="Arial" charset="0"/>
              </a:rPr>
              <a:pPr fontAlgn="base">
                <a:spcBef>
                  <a:spcPct val="0"/>
                </a:spcBef>
                <a:spcAft>
                  <a:spcPct val="0"/>
                </a:spcAft>
              </a:pPr>
              <a:t>39</a:t>
            </a:fld>
            <a:endParaRPr lang="en-PH" altLang="en-US" i="1">
              <a:latin typeface="Arial" charset="0"/>
              <a:ea typeface="MS PGothic" pitchFamily="34" charset="-128"/>
              <a:cs typeface="Arial"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xfrm>
            <a:off x="685800" y="4364038"/>
            <a:ext cx="5486400" cy="441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ctr">
              <a:spcBef>
                <a:spcPct val="0"/>
              </a:spcBef>
              <a:spcAft>
                <a:spcPts val="975"/>
              </a:spcAft>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itchFamily="34" charset="0"/>
              </a:defRPr>
            </a:lvl1pPr>
            <a:lvl2pPr marL="728663" indent="-279400">
              <a:defRPr>
                <a:solidFill>
                  <a:schemeClr val="tx1"/>
                </a:solidFill>
                <a:latin typeface="Corbel" pitchFamily="34" charset="0"/>
              </a:defRPr>
            </a:lvl2pPr>
            <a:lvl3pPr marL="1120775" indent="-223838">
              <a:defRPr>
                <a:solidFill>
                  <a:schemeClr val="tx1"/>
                </a:solidFill>
                <a:latin typeface="Corbel" pitchFamily="34" charset="0"/>
              </a:defRPr>
            </a:lvl3pPr>
            <a:lvl4pPr marL="1570038" indent="-223838">
              <a:defRPr>
                <a:solidFill>
                  <a:schemeClr val="tx1"/>
                </a:solidFill>
                <a:latin typeface="Corbel" pitchFamily="34" charset="0"/>
              </a:defRPr>
            </a:lvl4pPr>
            <a:lvl5pPr marL="2017713" indent="-223838">
              <a:defRPr>
                <a:solidFill>
                  <a:schemeClr val="tx1"/>
                </a:solidFill>
                <a:latin typeface="Corbel" pitchFamily="34" charset="0"/>
              </a:defRPr>
            </a:lvl5pPr>
            <a:lvl6pPr marL="2474913" indent="-223838" defTabSz="457200" fontAlgn="base">
              <a:spcBef>
                <a:spcPct val="0"/>
              </a:spcBef>
              <a:spcAft>
                <a:spcPct val="0"/>
              </a:spcAft>
              <a:defRPr>
                <a:solidFill>
                  <a:schemeClr val="tx1"/>
                </a:solidFill>
                <a:latin typeface="Corbel" pitchFamily="34" charset="0"/>
              </a:defRPr>
            </a:lvl6pPr>
            <a:lvl7pPr marL="2932113" indent="-223838" defTabSz="457200" fontAlgn="base">
              <a:spcBef>
                <a:spcPct val="0"/>
              </a:spcBef>
              <a:spcAft>
                <a:spcPct val="0"/>
              </a:spcAft>
              <a:defRPr>
                <a:solidFill>
                  <a:schemeClr val="tx1"/>
                </a:solidFill>
                <a:latin typeface="Corbel" pitchFamily="34" charset="0"/>
              </a:defRPr>
            </a:lvl7pPr>
            <a:lvl8pPr marL="3389313" indent="-223838" defTabSz="457200" fontAlgn="base">
              <a:spcBef>
                <a:spcPct val="0"/>
              </a:spcBef>
              <a:spcAft>
                <a:spcPct val="0"/>
              </a:spcAft>
              <a:defRPr>
                <a:solidFill>
                  <a:schemeClr val="tx1"/>
                </a:solidFill>
                <a:latin typeface="Corbel" pitchFamily="34" charset="0"/>
              </a:defRPr>
            </a:lvl8pPr>
            <a:lvl9pPr marL="3846513" indent="-223838" defTabSz="457200" fontAlgn="base">
              <a:spcBef>
                <a:spcPct val="0"/>
              </a:spcBef>
              <a:spcAft>
                <a:spcPct val="0"/>
              </a:spcAft>
              <a:defRPr>
                <a:solidFill>
                  <a:schemeClr val="tx1"/>
                </a:solidFill>
                <a:latin typeface="Corbel" pitchFamily="34" charset="0"/>
              </a:defRPr>
            </a:lvl9pPr>
          </a:lstStyle>
          <a:p>
            <a:pPr fontAlgn="base">
              <a:spcBef>
                <a:spcPct val="0"/>
              </a:spcBef>
              <a:spcAft>
                <a:spcPct val="0"/>
              </a:spcAft>
            </a:pPr>
            <a:fld id="{39DA1E76-4130-410E-85CC-732E8BB3C58E}" type="slidenum">
              <a:rPr lang="en-US" altLang="en-US">
                <a:latin typeface="Calibri" pitchFamily="34" charset="0"/>
                <a:ea typeface="MS PGothic" pitchFamily="34" charset="-128"/>
                <a:cs typeface="Arial" charset="0"/>
              </a:rPr>
              <a:pPr fontAlgn="base">
                <a:spcBef>
                  <a:spcPct val="0"/>
                </a:spcBef>
                <a:spcAft>
                  <a:spcPct val="0"/>
                </a:spcAft>
              </a:pPr>
              <a:t>40</a:t>
            </a:fld>
            <a:endParaRPr lang="en-US" altLang="en-US">
              <a:latin typeface="Calibri" pitchFamily="34" charset="0"/>
              <a:ea typeface="MS PGothic" pitchFamily="34" charset="-128"/>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MS PGothic" pitchFamily="34" charset="-128"/>
              </a:rPr>
              <a:t>Global HR trends reveal that organizations are shifting to performance pay in their pay reform agenda. Researchers note that traditional HR does not really give importance to performance as basis for pay or allowance increase. Pay has also rarely been used to motivate productivity. Now, more and more organizations in Asian countries are looking at pay increase and giving of incentives as a means to boost their competitiveness in terms of employment.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MS PGothic" pitchFamily="34" charset="-128"/>
              </a:defRPr>
            </a:lvl1pPr>
            <a:lvl2pPr marL="728663" indent="-279400">
              <a:defRPr>
                <a:solidFill>
                  <a:schemeClr val="tx1"/>
                </a:solidFill>
                <a:latin typeface="Arial" charset="0"/>
                <a:ea typeface="MS PGothic" pitchFamily="34" charset="-128"/>
              </a:defRPr>
            </a:lvl2pPr>
            <a:lvl3pPr marL="1120775" indent="-223838">
              <a:defRPr>
                <a:solidFill>
                  <a:schemeClr val="tx1"/>
                </a:solidFill>
                <a:latin typeface="Arial" charset="0"/>
                <a:ea typeface="MS PGothic" pitchFamily="34" charset="-128"/>
              </a:defRPr>
            </a:lvl3pPr>
            <a:lvl4pPr marL="1570038" indent="-223838">
              <a:defRPr>
                <a:solidFill>
                  <a:schemeClr val="tx1"/>
                </a:solidFill>
                <a:latin typeface="Arial" charset="0"/>
                <a:ea typeface="MS PGothic" pitchFamily="34" charset="-128"/>
              </a:defRPr>
            </a:lvl4pPr>
            <a:lvl5pPr marL="2017713" indent="-223838">
              <a:defRPr>
                <a:solidFill>
                  <a:schemeClr val="tx1"/>
                </a:solidFill>
                <a:latin typeface="Arial" charset="0"/>
                <a:ea typeface="MS PGothic" pitchFamily="34" charset="-128"/>
              </a:defRPr>
            </a:lvl5pPr>
            <a:lvl6pPr marL="2474913" indent="-223838" eaLnBrk="0" fontAlgn="base" hangingPunct="0">
              <a:spcBef>
                <a:spcPct val="0"/>
              </a:spcBef>
              <a:spcAft>
                <a:spcPct val="0"/>
              </a:spcAft>
              <a:defRPr>
                <a:solidFill>
                  <a:schemeClr val="tx1"/>
                </a:solidFill>
                <a:latin typeface="Arial" charset="0"/>
                <a:ea typeface="MS PGothic" pitchFamily="34" charset="-128"/>
              </a:defRPr>
            </a:lvl6pPr>
            <a:lvl7pPr marL="2932113" indent="-223838" eaLnBrk="0" fontAlgn="base" hangingPunct="0">
              <a:spcBef>
                <a:spcPct val="0"/>
              </a:spcBef>
              <a:spcAft>
                <a:spcPct val="0"/>
              </a:spcAft>
              <a:defRPr>
                <a:solidFill>
                  <a:schemeClr val="tx1"/>
                </a:solidFill>
                <a:latin typeface="Arial" charset="0"/>
                <a:ea typeface="MS PGothic" pitchFamily="34" charset="-128"/>
              </a:defRPr>
            </a:lvl7pPr>
            <a:lvl8pPr marL="3389313" indent="-223838" eaLnBrk="0" fontAlgn="base" hangingPunct="0">
              <a:spcBef>
                <a:spcPct val="0"/>
              </a:spcBef>
              <a:spcAft>
                <a:spcPct val="0"/>
              </a:spcAft>
              <a:defRPr>
                <a:solidFill>
                  <a:schemeClr val="tx1"/>
                </a:solidFill>
                <a:latin typeface="Arial" charset="0"/>
                <a:ea typeface="MS PGothic" pitchFamily="34" charset="-128"/>
              </a:defRPr>
            </a:lvl8pPr>
            <a:lvl9pPr marL="3846513" indent="-223838" eaLnBrk="0" fontAlgn="base" hangingPunct="0">
              <a:spcBef>
                <a:spcPct val="0"/>
              </a:spcBef>
              <a:spcAft>
                <a:spcPct val="0"/>
              </a:spcAft>
              <a:defRPr>
                <a:solidFill>
                  <a:schemeClr val="tx1"/>
                </a:solidFill>
                <a:latin typeface="Arial" charset="0"/>
                <a:ea typeface="MS PGothic" pitchFamily="34" charset="-128"/>
              </a:defRPr>
            </a:lvl9pPr>
          </a:lstStyle>
          <a:p>
            <a:fld id="{7B367B41-C180-4736-BBCC-722A2B5BDEFF}" type="slidenum">
              <a:rPr lang="en-US" altLang="en-US">
                <a:latin typeface="Calibri" pitchFamily="34" charset="0"/>
              </a:rPr>
              <a:pPr/>
              <a:t>81</a:t>
            </a:fld>
            <a:endParaRPr lang="en-US"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Now that we have the SPMS, we can complete the whole picture. We have an incentives scheme that would correspond to the results of the performance management system. Integrating pay and performance is a move toward Strategic HR. Consequently, it is also a move toward ASEAN integration.</a:t>
            </a:r>
          </a:p>
          <a:p>
            <a:pPr>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MS PGothic" pitchFamily="34" charset="-128"/>
              </a:defRPr>
            </a:lvl1pPr>
            <a:lvl2pPr marL="728663" indent="-279400">
              <a:defRPr>
                <a:solidFill>
                  <a:schemeClr val="tx1"/>
                </a:solidFill>
                <a:latin typeface="Arial" charset="0"/>
                <a:ea typeface="MS PGothic" pitchFamily="34" charset="-128"/>
              </a:defRPr>
            </a:lvl2pPr>
            <a:lvl3pPr marL="1120775" indent="-223838">
              <a:defRPr>
                <a:solidFill>
                  <a:schemeClr val="tx1"/>
                </a:solidFill>
                <a:latin typeface="Arial" charset="0"/>
                <a:ea typeface="MS PGothic" pitchFamily="34" charset="-128"/>
              </a:defRPr>
            </a:lvl3pPr>
            <a:lvl4pPr marL="1570038" indent="-223838">
              <a:defRPr>
                <a:solidFill>
                  <a:schemeClr val="tx1"/>
                </a:solidFill>
                <a:latin typeface="Arial" charset="0"/>
                <a:ea typeface="MS PGothic" pitchFamily="34" charset="-128"/>
              </a:defRPr>
            </a:lvl4pPr>
            <a:lvl5pPr marL="2017713" indent="-223838">
              <a:defRPr>
                <a:solidFill>
                  <a:schemeClr val="tx1"/>
                </a:solidFill>
                <a:latin typeface="Arial" charset="0"/>
                <a:ea typeface="MS PGothic" pitchFamily="34" charset="-128"/>
              </a:defRPr>
            </a:lvl5pPr>
            <a:lvl6pPr marL="2474913" indent="-223838" eaLnBrk="0" fontAlgn="base" hangingPunct="0">
              <a:spcBef>
                <a:spcPct val="0"/>
              </a:spcBef>
              <a:spcAft>
                <a:spcPct val="0"/>
              </a:spcAft>
              <a:defRPr>
                <a:solidFill>
                  <a:schemeClr val="tx1"/>
                </a:solidFill>
                <a:latin typeface="Arial" charset="0"/>
                <a:ea typeface="MS PGothic" pitchFamily="34" charset="-128"/>
              </a:defRPr>
            </a:lvl6pPr>
            <a:lvl7pPr marL="2932113" indent="-223838" eaLnBrk="0" fontAlgn="base" hangingPunct="0">
              <a:spcBef>
                <a:spcPct val="0"/>
              </a:spcBef>
              <a:spcAft>
                <a:spcPct val="0"/>
              </a:spcAft>
              <a:defRPr>
                <a:solidFill>
                  <a:schemeClr val="tx1"/>
                </a:solidFill>
                <a:latin typeface="Arial" charset="0"/>
                <a:ea typeface="MS PGothic" pitchFamily="34" charset="-128"/>
              </a:defRPr>
            </a:lvl7pPr>
            <a:lvl8pPr marL="3389313" indent="-223838" eaLnBrk="0" fontAlgn="base" hangingPunct="0">
              <a:spcBef>
                <a:spcPct val="0"/>
              </a:spcBef>
              <a:spcAft>
                <a:spcPct val="0"/>
              </a:spcAft>
              <a:defRPr>
                <a:solidFill>
                  <a:schemeClr val="tx1"/>
                </a:solidFill>
                <a:latin typeface="Arial" charset="0"/>
                <a:ea typeface="MS PGothic" pitchFamily="34" charset="-128"/>
              </a:defRPr>
            </a:lvl8pPr>
            <a:lvl9pPr marL="3846513" indent="-223838" eaLnBrk="0" fontAlgn="base" hangingPunct="0">
              <a:spcBef>
                <a:spcPct val="0"/>
              </a:spcBef>
              <a:spcAft>
                <a:spcPct val="0"/>
              </a:spcAft>
              <a:defRPr>
                <a:solidFill>
                  <a:schemeClr val="tx1"/>
                </a:solidFill>
                <a:latin typeface="Arial" charset="0"/>
                <a:ea typeface="MS PGothic" pitchFamily="34" charset="-128"/>
              </a:defRPr>
            </a:lvl9pPr>
          </a:lstStyle>
          <a:p>
            <a:fld id="{9C9F28D6-D19B-4760-BDCF-D37DB6E6BD97}" type="slidenum">
              <a:rPr lang="en-US" altLang="en-US">
                <a:latin typeface="Calibri" pitchFamily="34" charset="0"/>
              </a:rPr>
              <a:pPr/>
              <a:t>82</a:t>
            </a:fld>
            <a:endParaRPr lang="en-US" alt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5" name="Rectangle 4"/>
          <p:cNvSpPr>
            <a:spLocks noChangeArrowheads="1"/>
          </p:cNvSpPr>
          <p:nvPr/>
        </p:nvSpPr>
        <p:spPr bwMode="invGray">
          <a:xfrm>
            <a:off x="0" y="5127625"/>
            <a:ext cx="9144000" cy="46038"/>
          </a:xfrm>
          <a:prstGeom prst="rect">
            <a:avLst/>
          </a:prstGeom>
          <a:solidFill>
            <a:srgbClr val="FFFFFF"/>
          </a:solidFill>
          <a:ln>
            <a:noFill/>
          </a:ln>
          <a:effectLst>
            <a:outerShdw blurRad="31750" dist="10160" dir="5400000" algn="tl" rotWithShape="0">
              <a:srgbClr val="808080">
                <a:alpha val="59998"/>
              </a:srgbClr>
            </a:outerShdw>
          </a:effectLst>
          <a:extLst>
            <a:ext uri="{91240B29-F687-4F45-9708-019B960494DF}">
              <a14:hiddenLine xmlns:a14="http://schemas.microsoft.com/office/drawing/2010/main" xmlns="" w="48000" cmpd="thickThin">
                <a:solidFill>
                  <a:srgbClr val="000000"/>
                </a:solidFill>
                <a:miter lim="800000"/>
                <a:headEnd/>
                <a:tailEnd/>
              </a14:hiddenLine>
            </a:ext>
          </a:extLst>
        </p:spPr>
        <p:txBody>
          <a:bodyPr anchor="ctr"/>
          <a:lstStyle>
            <a:extLst/>
          </a:lstStyle>
          <a:p>
            <a:pPr algn="ctr" eaLnBrk="1" hangingPunct="1">
              <a:defRPr/>
            </a:pPr>
            <a:endParaRPr lang="en-US">
              <a:solidFill>
                <a:schemeClr val="lt1"/>
              </a:solidFill>
              <a:latin typeface="+mn-lt"/>
              <a:ea typeface="+mn-ea"/>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smtClean="0">
                <a:solidFill>
                  <a:srgbClr val="FFFFFF"/>
                </a:solidFill>
              </a:defRPr>
            </a:lvl1pPr>
          </a:lstStyle>
          <a:p>
            <a:pPr>
              <a:defRPr/>
            </a:pPr>
            <a:fld id="{2C9959FF-5BEA-41FB-870F-F0C94A988F41}" type="datetimeFigureOut">
              <a:rPr lang="en-US" altLang="en-US"/>
              <a:pPr>
                <a:defRPr/>
              </a:pPr>
              <a:t>8/5/2015</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smtClean="0">
                <a:solidFill>
                  <a:srgbClr val="FFFFFF"/>
                </a:solidFill>
              </a:defRPr>
            </a:lvl1pPr>
          </a:lstStyle>
          <a:p>
            <a:pPr>
              <a:defRPr/>
            </a:pPr>
            <a:fld id="{F203A0BC-B85C-48EB-B00D-0B98D5C2262A}" type="slidenum">
              <a:rPr lang="en-US" altLang="en-US"/>
              <a:pPr>
                <a:defRPr/>
              </a:pPr>
              <a:t>‹#›</a:t>
            </a:fld>
            <a:endParaRPr lang="en-US" altLang="en-US"/>
          </a:p>
        </p:txBody>
      </p:sp>
    </p:spTree>
    <p:extLst>
      <p:ext uri="{BB962C8B-B14F-4D97-AF65-F5344CB8AC3E}">
        <p14:creationId xmlns:p14="http://schemas.microsoft.com/office/powerpoint/2010/main" xmlns="" val="36049251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2DF84E-F631-455F-96B6-EDCB8BC7A9C3}" type="datetimeFigureOut">
              <a:rPr lang="en-US" altLang="en-US"/>
              <a:pPr>
                <a:defRPr/>
              </a:pPr>
              <a:t>8/5/2015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2B157B-4D36-45AC-A481-87154B64BA23}" type="slidenum">
              <a:rPr lang="en-US" altLang="en-US"/>
              <a:pPr>
                <a:defRPr/>
              </a:pPr>
              <a:t>‹#›</a:t>
            </a:fld>
            <a:endParaRPr lang="en-US" altLang="en-US"/>
          </a:p>
        </p:txBody>
      </p:sp>
    </p:spTree>
    <p:extLst>
      <p:ext uri="{BB962C8B-B14F-4D97-AF65-F5344CB8AC3E}">
        <p14:creationId xmlns:p14="http://schemas.microsoft.com/office/powerpoint/2010/main" xmlns="" val="603512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6599238" y="0"/>
            <a:ext cx="46037" cy="6858000"/>
          </a:xfrm>
          <a:prstGeom prst="rect">
            <a:avLst/>
          </a:prstGeom>
          <a:solidFill>
            <a:srgbClr val="FFFFFF"/>
          </a:solidFill>
          <a:ln>
            <a:noFill/>
          </a:ln>
          <a:effectLst>
            <a:outerShdw blurRad="31750" dist="10160" dir="10800000" algn="tl" rotWithShape="0">
              <a:srgbClr val="808080">
                <a:alpha val="59998"/>
              </a:srgbClr>
            </a:outerShdw>
          </a:effectLst>
          <a:extLst>
            <a:ext uri="{91240B29-F687-4F45-9708-019B960494DF}">
              <a14:hiddenLine xmlns:a14="http://schemas.microsoft.com/office/drawing/2010/main" xmlns="" w="48000" cmpd="thickThin">
                <a:solidFill>
                  <a:srgbClr val="000000"/>
                </a:solidFill>
                <a:miter lim="800000"/>
                <a:headEnd/>
                <a:tailEnd/>
              </a14:hiddenLine>
            </a:ext>
          </a:extLst>
        </p:spPr>
        <p:txBody>
          <a:bodyPr anchor="ctr"/>
          <a:lstStyle>
            <a:extLst/>
          </a:lstStyle>
          <a:p>
            <a:pPr algn="ctr" eaLnBrk="1" hangingPunct="1">
              <a:defRPr/>
            </a:pPr>
            <a:endParaRPr lang="en-US">
              <a:solidFill>
                <a:schemeClr val="lt1"/>
              </a:solidFill>
              <a:latin typeface="+mn-lt"/>
              <a:ea typeface="+mn-ea"/>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smtClean="0"/>
            </a:lvl1pPr>
          </a:lstStyle>
          <a:p>
            <a:pPr>
              <a:defRPr/>
            </a:pPr>
            <a:fld id="{973C9D43-AC4F-4653-8568-D11B35E3AEBB}" type="datetimeFigureOut">
              <a:rPr lang="en-US" altLang="en-US"/>
              <a:pPr>
                <a:defRPr/>
              </a:pPr>
              <a:t>8/5/2015</a:t>
            </a:fld>
            <a:endParaRPr lang="en-US" alt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smtClean="0"/>
            </a:lvl1pPr>
          </a:lstStyle>
          <a:p>
            <a:pPr>
              <a:defRPr/>
            </a:pPr>
            <a:fld id="{3874731B-AE15-47DD-9C9B-27A10EBF1512}" type="slidenum">
              <a:rPr lang="en-US" altLang="en-US"/>
              <a:pPr>
                <a:defRPr/>
              </a:pPr>
              <a:t>‹#›</a:t>
            </a:fld>
            <a:endParaRPr lang="en-US" altLang="en-US"/>
          </a:p>
        </p:txBody>
      </p:sp>
    </p:spTree>
    <p:extLst>
      <p:ext uri="{BB962C8B-B14F-4D97-AF65-F5344CB8AC3E}">
        <p14:creationId xmlns:p14="http://schemas.microsoft.com/office/powerpoint/2010/main" xmlns="" val="122163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4" name="Freeform 3"/>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p>
        </p:txBody>
      </p:sp>
      <p:sp>
        <p:nvSpPr>
          <p:cNvPr id="5"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endParaRPr lang="en-PH"/>
          </a:p>
        </p:txBody>
      </p:sp>
      <p:sp>
        <p:nvSpPr>
          <p:cNvPr id="6" name="Right Triangle 5"/>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7" name="Straight Connector 6"/>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14400" y="304800"/>
            <a:ext cx="8229600" cy="1143000"/>
          </a:xfrm>
        </p:spPr>
        <p:txBody>
          <a:bodyPr/>
          <a:lstStyle/>
          <a:p>
            <a:r>
              <a:rPr lang="en-US" smtClean="0"/>
              <a:t>Click to edit Master title style</a:t>
            </a:r>
            <a:endParaRPr lang="en-PH"/>
          </a:p>
        </p:txBody>
      </p:sp>
      <p:sp>
        <p:nvSpPr>
          <p:cNvPr id="3" name="SmartArt Placeholder 2"/>
          <p:cNvSpPr>
            <a:spLocks noGrp="1"/>
          </p:cNvSpPr>
          <p:nvPr>
            <p:ph type="dgm" idx="1"/>
          </p:nvPr>
        </p:nvSpPr>
        <p:spPr>
          <a:xfrm>
            <a:off x="990600" y="1600202"/>
            <a:ext cx="7696200" cy="4525963"/>
          </a:xfrm>
        </p:spPr>
        <p:txBody>
          <a:bodyPr rtlCol="0">
            <a:normAutofit/>
          </a:bodyPr>
          <a:lstStyle/>
          <a:p>
            <a:pPr lvl="0"/>
            <a:r>
              <a:rPr lang="en-US" noProof="0" smtClean="0"/>
              <a:t>Click icon to add SmartArt graphic</a:t>
            </a:r>
            <a:endParaRPr lang="en-PH" noProof="0" smtClean="0"/>
          </a:p>
        </p:txBody>
      </p:sp>
      <p:sp>
        <p:nvSpPr>
          <p:cNvPr id="8"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r>
              <a:rPr lang="en-US"/>
              <a:t>Civil Service Commission – </a:t>
            </a:r>
            <a:r>
              <a:rPr lang="en-US">
                <a:solidFill>
                  <a:srgbClr val="990033"/>
                </a:solidFill>
              </a:rPr>
              <a:t>Strategic Performance Management System</a:t>
            </a:r>
          </a:p>
        </p:txBody>
      </p:sp>
      <p:sp>
        <p:nvSpPr>
          <p:cNvPr id="10" name="Slide Number Placeholder 5"/>
          <p:cNvSpPr>
            <a:spLocks noGrp="1"/>
          </p:cNvSpPr>
          <p:nvPr>
            <p:ph type="sldNum" sz="quarter" idx="12"/>
          </p:nvPr>
        </p:nvSpPr>
        <p:spPr/>
        <p:txBody>
          <a:bodyPr/>
          <a:lstStyle>
            <a:lvl1pPr>
              <a:defRPr/>
            </a:lvl1pPr>
          </a:lstStyle>
          <a:p>
            <a:pPr>
              <a:defRPr/>
            </a:pPr>
            <a:fld id="{4CBA4BD9-7EB5-48E3-B768-5EE5915F865F}" type="slidenum">
              <a:rPr lang="en-US"/>
              <a:pPr>
                <a:defRPr/>
              </a:pPr>
              <a:t>‹#›</a:t>
            </a:fld>
            <a:endParaRPr lang="en-US"/>
          </a:p>
        </p:txBody>
      </p:sp>
    </p:spTree>
    <p:extLst>
      <p:ext uri="{BB962C8B-B14F-4D97-AF65-F5344CB8AC3E}">
        <p14:creationId xmlns:p14="http://schemas.microsoft.com/office/powerpoint/2010/main" xmlns="" val="5786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725AD5-70E7-4772-9BC8-E6920178C61A}" type="datetimeFigureOut">
              <a:rPr lang="en-US" altLang="en-US"/>
              <a:pPr>
                <a:defRPr/>
              </a:pPr>
              <a:t>8/5/2015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823E11-99A2-49AC-9D16-95D498A85A42}" type="slidenum">
              <a:rPr lang="en-US" altLang="en-US"/>
              <a:pPr>
                <a:defRPr/>
              </a:pPr>
              <a:t>‹#›</a:t>
            </a:fld>
            <a:endParaRPr lang="en-US" altLang="en-US"/>
          </a:p>
        </p:txBody>
      </p:sp>
    </p:spTree>
    <p:extLst>
      <p:ext uri="{BB962C8B-B14F-4D97-AF65-F5344CB8AC3E}">
        <p14:creationId xmlns:p14="http://schemas.microsoft.com/office/powerpoint/2010/main" xmlns="" val="182242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5" name="Rectangle 4"/>
          <p:cNvSpPr>
            <a:spLocks noChangeArrowheads="1"/>
          </p:cNvSpPr>
          <p:nvPr/>
        </p:nvSpPr>
        <p:spPr bwMode="invGray">
          <a:xfrm>
            <a:off x="0" y="2601913"/>
            <a:ext cx="9144000" cy="46037"/>
          </a:xfrm>
          <a:prstGeom prst="rect">
            <a:avLst/>
          </a:prstGeom>
          <a:solidFill>
            <a:srgbClr val="FFFFFF"/>
          </a:solidFill>
          <a:ln>
            <a:noFill/>
          </a:ln>
          <a:effectLst>
            <a:outerShdw blurRad="31750" dist="10160" dir="5400000" algn="tl" rotWithShape="0">
              <a:srgbClr val="808080">
                <a:alpha val="59998"/>
              </a:srgbClr>
            </a:outerShdw>
          </a:effectLst>
          <a:extLst>
            <a:ext uri="{91240B29-F687-4F45-9708-019B960494DF}">
              <a14:hiddenLine xmlns:a14="http://schemas.microsoft.com/office/drawing/2010/main" xmlns="" w="48000" cmpd="thickThin">
                <a:solidFill>
                  <a:srgbClr val="000000"/>
                </a:solidFill>
                <a:miter lim="800000"/>
                <a:headEnd/>
                <a:tailEnd/>
              </a14:hiddenLine>
            </a:ext>
          </a:extLst>
        </p:spPr>
        <p:txBody>
          <a:bodyPr anchor="ctr"/>
          <a:lstStyle>
            <a:extLst/>
          </a:lstStyle>
          <a:p>
            <a:pPr algn="ctr" eaLnBrk="1" hangingPunct="1">
              <a:defRPr/>
            </a:pPr>
            <a:endParaRPr lang="en-US">
              <a:solidFill>
                <a:schemeClr val="lt1"/>
              </a:solidFill>
              <a:latin typeface="+mn-lt"/>
              <a:ea typeface="+mn-ea"/>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smtClean="0">
                <a:solidFill>
                  <a:srgbClr val="FFFFFF"/>
                </a:solidFill>
              </a:defRPr>
            </a:lvl1pPr>
          </a:lstStyle>
          <a:p>
            <a:pPr>
              <a:defRPr/>
            </a:pPr>
            <a:fld id="{FC766340-FE95-4F92-B013-83F20FB0DCC7}" type="datetimeFigureOut">
              <a:rPr lang="en-US" altLang="en-US"/>
              <a:pPr>
                <a:defRPr/>
              </a:pPr>
              <a:t>8/5/2015</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smtClean="0">
                <a:solidFill>
                  <a:srgbClr val="FFFFFF"/>
                </a:solidFill>
              </a:defRPr>
            </a:lvl1pPr>
          </a:lstStyle>
          <a:p>
            <a:pPr>
              <a:defRPr/>
            </a:pPr>
            <a:fld id="{C6565D72-C3B9-425F-A355-5DE5DE0FE362}" type="slidenum">
              <a:rPr lang="en-US" altLang="en-US"/>
              <a:pPr>
                <a:defRPr/>
              </a:pPr>
              <a:t>‹#›</a:t>
            </a:fld>
            <a:endParaRPr lang="en-US" altLang="en-US"/>
          </a:p>
        </p:txBody>
      </p:sp>
    </p:spTree>
    <p:extLst>
      <p:ext uri="{BB962C8B-B14F-4D97-AF65-F5344CB8AC3E}">
        <p14:creationId xmlns:p14="http://schemas.microsoft.com/office/powerpoint/2010/main" xmlns="" val="24646714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0EEA67F-D856-4090-94B4-7B4770C4C147}" type="datetimeFigureOut">
              <a:rPr lang="en-US" altLang="en-US"/>
              <a:pPr>
                <a:defRPr/>
              </a:pPr>
              <a:t>8/5/2015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1A77BB-EC8D-4A06-8B22-3636BA7BA006}" type="slidenum">
              <a:rPr lang="en-US" altLang="en-US"/>
              <a:pPr>
                <a:defRPr/>
              </a:pPr>
              <a:t>‹#›</a:t>
            </a:fld>
            <a:endParaRPr lang="en-US" altLang="en-US"/>
          </a:p>
        </p:txBody>
      </p:sp>
    </p:spTree>
    <p:extLst>
      <p:ext uri="{BB962C8B-B14F-4D97-AF65-F5344CB8AC3E}">
        <p14:creationId xmlns:p14="http://schemas.microsoft.com/office/powerpoint/2010/main" xmlns="" val="295594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E85CA1C-4E5F-4EC1-A283-2129436D2D47}" type="datetimeFigureOut">
              <a:rPr lang="en-US" altLang="en-US"/>
              <a:pPr>
                <a:defRPr/>
              </a:pPr>
              <a:t>8/5/2015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43F351-8397-476C-834D-59A87D90EC5B}" type="slidenum">
              <a:rPr lang="en-US" altLang="en-US"/>
              <a:pPr>
                <a:defRPr/>
              </a:pPr>
              <a:t>‹#›</a:t>
            </a:fld>
            <a:endParaRPr lang="en-US" altLang="en-US"/>
          </a:p>
        </p:txBody>
      </p:sp>
    </p:spTree>
    <p:extLst>
      <p:ext uri="{BB962C8B-B14F-4D97-AF65-F5344CB8AC3E}">
        <p14:creationId xmlns:p14="http://schemas.microsoft.com/office/powerpoint/2010/main" xmlns="" val="1142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F76E06-E16B-4E46-9D4A-ED0863FE1D9E}" type="datetimeFigureOut">
              <a:rPr lang="en-US" altLang="en-US"/>
              <a:pPr>
                <a:defRPr/>
              </a:pPr>
              <a:t>8/5/2015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320DFF-3E67-4AE1-9F78-A1E4513EA7A7}" type="slidenum">
              <a:rPr lang="en-US" altLang="en-US"/>
              <a:pPr>
                <a:defRPr/>
              </a:pPr>
              <a:t>‹#›</a:t>
            </a:fld>
            <a:endParaRPr lang="en-US" altLang="en-US"/>
          </a:p>
        </p:txBody>
      </p:sp>
    </p:spTree>
    <p:extLst>
      <p:ext uri="{BB962C8B-B14F-4D97-AF65-F5344CB8AC3E}">
        <p14:creationId xmlns:p14="http://schemas.microsoft.com/office/powerpoint/2010/main" xmlns="" val="1511940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BC39EBD3-2631-4883-9CB4-086817D8FA3B}" type="datetimeFigureOut">
              <a:rPr lang="en-US" altLang="en-US"/>
              <a:pPr>
                <a:defRPr/>
              </a:pPr>
              <a:t>8/5/2015</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85CDA0CF-30E3-4CDD-BF31-D24D94EFF455}" type="slidenum">
              <a:rPr lang="en-US" altLang="en-US"/>
              <a:pPr>
                <a:defRPr/>
              </a:pPr>
              <a:t>‹#›</a:t>
            </a:fld>
            <a:endParaRPr lang="en-US" altLang="en-US"/>
          </a:p>
        </p:txBody>
      </p:sp>
    </p:spTree>
    <p:extLst>
      <p:ext uri="{BB962C8B-B14F-4D97-AF65-F5344CB8AC3E}">
        <p14:creationId xmlns:p14="http://schemas.microsoft.com/office/powerpoint/2010/main" xmlns="" val="419301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smtClean="0"/>
            </a:lvl1pPr>
          </a:lstStyle>
          <a:p>
            <a:pPr>
              <a:defRPr/>
            </a:pPr>
            <a:fld id="{506CFE48-C28F-4BB7-BF32-12C4AC1715C9}" type="datetimeFigureOut">
              <a:rPr lang="en-US" altLang="en-US"/>
              <a:pPr>
                <a:defRPr/>
              </a:pPr>
              <a:t>8/5/2015</a:t>
            </a:fld>
            <a:endParaRPr lang="en-US" alt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smtClean="0"/>
            </a:lvl1pPr>
          </a:lstStyle>
          <a:p>
            <a:pPr>
              <a:defRPr/>
            </a:pPr>
            <a:fld id="{8BECC6D2-AF34-41B7-BB46-33ECB205E625}" type="slidenum">
              <a:rPr lang="en-US" altLang="en-US"/>
              <a:pPr>
                <a:defRPr/>
              </a:pPr>
              <a:t>‹#›</a:t>
            </a:fld>
            <a:endParaRPr lang="en-US" altLang="en-US"/>
          </a:p>
        </p:txBody>
      </p:sp>
    </p:spTree>
    <p:extLst>
      <p:ext uri="{BB962C8B-B14F-4D97-AF65-F5344CB8AC3E}">
        <p14:creationId xmlns:p14="http://schemas.microsoft.com/office/powerpoint/2010/main" xmlns="" val="285590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smtClean="0"/>
            </a:lvl1pPr>
          </a:lstStyle>
          <a:p>
            <a:pPr>
              <a:defRPr/>
            </a:pPr>
            <a:fld id="{09D49466-208C-4294-85AB-B349EC92340A}" type="datetimeFigureOut">
              <a:rPr lang="en-US" altLang="en-US"/>
              <a:pPr>
                <a:defRPr/>
              </a:pPr>
              <a:t>8/5/2015</a:t>
            </a:fld>
            <a:endParaRPr lang="en-US" alt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smtClean="0"/>
            </a:lvl1pPr>
          </a:lstStyle>
          <a:p>
            <a:pPr>
              <a:defRPr/>
            </a:pPr>
            <a:fld id="{D6E2CD18-86E4-4689-9851-8B9C0BC02E2D}" type="slidenum">
              <a:rPr lang="en-US" altLang="en-US"/>
              <a:pPr>
                <a:defRPr/>
              </a:pPr>
              <a:t>‹#›</a:t>
            </a:fld>
            <a:endParaRPr lang="en-US" altLang="en-US"/>
          </a:p>
        </p:txBody>
      </p:sp>
    </p:spTree>
    <p:extLst>
      <p:ext uri="{BB962C8B-B14F-4D97-AF65-F5344CB8AC3E}">
        <p14:creationId xmlns:p14="http://schemas.microsoft.com/office/powerpoint/2010/main" xmlns="" val="343700773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9144000" cy="44450"/>
          </a:xfrm>
          <a:prstGeom prst="rect">
            <a:avLst/>
          </a:prstGeom>
          <a:solidFill>
            <a:srgbClr val="FFFFFF"/>
          </a:solidFill>
          <a:ln>
            <a:noFill/>
          </a:ln>
          <a:effectLst>
            <a:outerShdw blurRad="31750" dist="10160" dir="5400000" algn="tl" rotWithShape="0">
              <a:srgbClr val="808080">
                <a:alpha val="59998"/>
              </a:srgbClr>
            </a:outerShdw>
          </a:effectLst>
          <a:extLst>
            <a:ext uri="{91240B29-F687-4F45-9708-019B960494DF}">
              <a14:hiddenLine xmlns:a14="http://schemas.microsoft.com/office/drawing/2010/main" xmlns="" w="48000" cmpd="thickThin">
                <a:solidFill>
                  <a:srgbClr val="000000"/>
                </a:solidFill>
                <a:miter lim="800000"/>
                <a:headEnd/>
                <a:tailEnd/>
              </a14:hiddenLine>
            </a:ext>
          </a:extLst>
        </p:spPr>
        <p:txBody>
          <a:bodyPr anchor="ctr"/>
          <a:lstStyle>
            <a:extLst/>
          </a:lstStyle>
          <a:p>
            <a:pPr algn="ctr" eaLnBrk="1" hangingPunct="1">
              <a:defRPr/>
            </a:pPr>
            <a:endParaRPr lang="en-US">
              <a:solidFill>
                <a:schemeClr val="lt1"/>
              </a:solidFill>
              <a:latin typeface="+mn-lt"/>
              <a:ea typeface="+mn-ea"/>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wrap="square" lIns="109728" tIns="45720" rIns="45720" bIns="0" numCol="1" anchor="b" anchorCtr="0" compatLnSpc="1">
            <a:prstTxWarp prst="textNoShape">
              <a:avLst/>
            </a:prstTxWarp>
          </a:bodyPr>
          <a:lstStyle>
            <a:lvl1pPr eaLnBrk="1" hangingPunct="1">
              <a:defRPr sz="1200" smtClean="0">
                <a:solidFill>
                  <a:srgbClr val="3F3F3F"/>
                </a:solidFill>
                <a:latin typeface="Arial" pitchFamily="34" charset="0"/>
              </a:defRPr>
            </a:lvl1pPr>
          </a:lstStyle>
          <a:p>
            <a:pPr>
              <a:defRPr/>
            </a:pPr>
            <a:fld id="{17C764A2-5395-43EB-9A83-490AD358366D}" type="datetimeFigureOut">
              <a:rPr lang="en-US" altLang="en-US"/>
              <a:pPr>
                <a:defRPr/>
              </a:pPr>
              <a:t>8/5/2015</a:t>
            </a:fld>
            <a:endParaRPr lang="en-US" alt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latin typeface="Arial" charset="0"/>
                <a:ea typeface="+mn-ea"/>
                <a:cs typeface="Arial" charset="0"/>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smtClean="0">
                <a:solidFill>
                  <a:srgbClr val="3F3F3F"/>
                </a:solidFill>
                <a:latin typeface="Arial" pitchFamily="34" charset="0"/>
              </a:defRPr>
            </a:lvl1pPr>
          </a:lstStyle>
          <a:p>
            <a:pPr>
              <a:defRPr/>
            </a:pPr>
            <a:fld id="{06017EE8-7034-4561-8C21-146D61DD569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07" r:id="rId1"/>
    <p:sldLayoutId id="2147484302" r:id="rId2"/>
    <p:sldLayoutId id="2147484308" r:id="rId3"/>
    <p:sldLayoutId id="2147484303" r:id="rId4"/>
    <p:sldLayoutId id="2147484304" r:id="rId5"/>
    <p:sldLayoutId id="2147484305" r:id="rId6"/>
    <p:sldLayoutId id="2147484309" r:id="rId7"/>
    <p:sldLayoutId id="2147484310" r:id="rId8"/>
    <p:sldLayoutId id="2147484311" r:id="rId9"/>
    <p:sldLayoutId id="2147484306" r:id="rId10"/>
    <p:sldLayoutId id="2147484312" r:id="rId11"/>
    <p:sldLayoutId id="2147484313" r:id="rId12"/>
  </p:sldLayoutIdLst>
  <p:txStyles>
    <p:titleStyle>
      <a:lvl1pPr algn="l" rtl="0" eaLnBrk="0" fontAlgn="base" hangingPunct="0">
        <a:spcBef>
          <a:spcPct val="0"/>
        </a:spcBef>
        <a:spcAft>
          <a:spcPct val="0"/>
        </a:spcAft>
        <a:defRPr sz="4500" b="1" kern="1200">
          <a:solidFill>
            <a:srgbClr val="FFC800"/>
          </a:solidFill>
          <a:latin typeface="+mj-lt"/>
          <a:ea typeface="MS PGothic" pitchFamily="34" charset="-128"/>
          <a:cs typeface="+mj-cs"/>
        </a:defRPr>
      </a:lvl1pPr>
      <a:lvl2pPr algn="l" rtl="0" eaLnBrk="0" fontAlgn="base" hangingPunct="0">
        <a:spcBef>
          <a:spcPct val="0"/>
        </a:spcBef>
        <a:spcAft>
          <a:spcPct val="0"/>
        </a:spcAft>
        <a:defRPr sz="4500" b="1">
          <a:solidFill>
            <a:srgbClr val="FFC800"/>
          </a:solidFill>
          <a:latin typeface="Corbel" pitchFamily="34" charset="0"/>
          <a:ea typeface="MS PGothic" pitchFamily="34" charset="-128"/>
        </a:defRPr>
      </a:lvl2pPr>
      <a:lvl3pPr algn="l" rtl="0" eaLnBrk="0" fontAlgn="base" hangingPunct="0">
        <a:spcBef>
          <a:spcPct val="0"/>
        </a:spcBef>
        <a:spcAft>
          <a:spcPct val="0"/>
        </a:spcAft>
        <a:defRPr sz="4500" b="1">
          <a:solidFill>
            <a:srgbClr val="FFC800"/>
          </a:solidFill>
          <a:latin typeface="Corbel" pitchFamily="34" charset="0"/>
          <a:ea typeface="MS PGothic" pitchFamily="34" charset="-128"/>
        </a:defRPr>
      </a:lvl3pPr>
      <a:lvl4pPr algn="l" rtl="0" eaLnBrk="0" fontAlgn="base" hangingPunct="0">
        <a:spcBef>
          <a:spcPct val="0"/>
        </a:spcBef>
        <a:spcAft>
          <a:spcPct val="0"/>
        </a:spcAft>
        <a:defRPr sz="4500" b="1">
          <a:solidFill>
            <a:srgbClr val="FFC800"/>
          </a:solidFill>
          <a:latin typeface="Corbel" pitchFamily="34" charset="0"/>
          <a:ea typeface="MS PGothic" pitchFamily="34" charset="-128"/>
        </a:defRPr>
      </a:lvl4pPr>
      <a:lvl5pPr algn="l" rtl="0" eaLnBrk="0" fontAlgn="base" hangingPunct="0">
        <a:spcBef>
          <a:spcPct val="0"/>
        </a:spcBef>
        <a:spcAft>
          <a:spcPct val="0"/>
        </a:spcAft>
        <a:defRPr sz="4500" b="1">
          <a:solidFill>
            <a:srgbClr val="FFC800"/>
          </a:solidFill>
          <a:latin typeface="Corbel" pitchFamily="34" charset="0"/>
          <a:ea typeface="MS PGothic" pitchFamily="34" charset="-128"/>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S PGothic" pitchFamily="34" charset="-128"/>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S PGothic" pitchFamily="34" charset="-128"/>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S PGothic" pitchFamily="34" charset="-128"/>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S PGothic" pitchFamily="34" charset="-128"/>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S PGothic" pitchFamily="34"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05000"/>
            <a:ext cx="8229600" cy="2286000"/>
          </a:xfrm>
        </p:spPr>
        <p:txBody>
          <a:bodyPr>
            <a:normAutofit fontScale="90000"/>
          </a:bodyPr>
          <a:lstStyle/>
          <a:p>
            <a:pPr algn="ctr" eaLnBrk="1" fontAlgn="auto" hangingPunct="1">
              <a:spcAft>
                <a:spcPts val="0"/>
              </a:spcAft>
              <a:defRPr/>
            </a:pP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a:solidFill>
                  <a:schemeClr val="accent1">
                    <a:satMod val="150000"/>
                  </a:schemeClr>
                </a:solidFill>
                <a:ea typeface="+mj-ea"/>
              </a:rPr>
              <a:t>Mentoring </a:t>
            </a:r>
            <a:r>
              <a:rPr lang="en-US" dirty="0" smtClean="0">
                <a:solidFill>
                  <a:schemeClr val="accent1">
                    <a:satMod val="150000"/>
                  </a:schemeClr>
                </a:solidFill>
                <a:ea typeface="+mj-ea"/>
              </a:rPr>
              <a:t>Workshop on</a:t>
            </a:r>
            <a:br>
              <a:rPr lang="en-US" dirty="0" smtClean="0">
                <a:solidFill>
                  <a:schemeClr val="accent1">
                    <a:satMod val="150000"/>
                  </a:schemeClr>
                </a:solidFill>
                <a:ea typeface="+mj-ea"/>
              </a:rPr>
            </a:br>
            <a:r>
              <a:rPr lang="en-US" dirty="0" smtClean="0">
                <a:solidFill>
                  <a:schemeClr val="accent1">
                    <a:satMod val="150000"/>
                  </a:schemeClr>
                </a:solidFill>
                <a:ea typeface="+mj-ea"/>
              </a:rPr>
              <a:t>Strategic Performance Management System (SPMS)</a:t>
            </a:r>
            <a:br>
              <a:rPr lang="en-US" dirty="0" smtClean="0">
                <a:solidFill>
                  <a:schemeClr val="accent1">
                    <a:satMod val="150000"/>
                  </a:schemeClr>
                </a:solidFill>
                <a:ea typeface="+mj-ea"/>
              </a:rPr>
            </a:br>
            <a:r>
              <a:rPr lang="en-US" dirty="0" smtClean="0">
                <a:solidFill>
                  <a:schemeClr val="accent1">
                    <a:satMod val="150000"/>
                  </a:schemeClr>
                </a:solidFill>
                <a:ea typeface="+mj-ea"/>
              </a:rPr>
              <a:t>  </a:t>
            </a:r>
            <a:br>
              <a:rPr lang="en-US" dirty="0" smtClean="0">
                <a:solidFill>
                  <a:schemeClr val="accent1">
                    <a:satMod val="150000"/>
                  </a:schemeClr>
                </a:solidFill>
                <a:ea typeface="+mj-ea"/>
              </a:rPr>
            </a:br>
            <a:r>
              <a:rPr lang="en-US" dirty="0" smtClean="0">
                <a:solidFill>
                  <a:schemeClr val="accent1">
                    <a:satMod val="150000"/>
                  </a:schemeClr>
                </a:solidFill>
                <a:ea typeface="+mj-ea"/>
              </a:rPr>
              <a:t>  </a:t>
            </a:r>
            <a:br>
              <a:rPr lang="en-US" dirty="0" smtClean="0">
                <a:solidFill>
                  <a:schemeClr val="accent1">
                    <a:satMod val="150000"/>
                  </a:schemeClr>
                </a:solidFill>
                <a:ea typeface="+mj-ea"/>
              </a:rPr>
            </a:br>
            <a:r>
              <a:rPr lang="en-US" sz="2200" dirty="0" smtClean="0">
                <a:solidFill>
                  <a:schemeClr val="accent1">
                    <a:satMod val="150000"/>
                  </a:schemeClr>
                </a:solidFill>
                <a:ea typeface="+mj-ea"/>
              </a:rPr>
              <a:t/>
            </a:r>
            <a:br>
              <a:rPr lang="en-US" sz="2200" dirty="0" smtClean="0">
                <a:solidFill>
                  <a:schemeClr val="accent1">
                    <a:satMod val="150000"/>
                  </a:schemeClr>
                </a:solidFill>
                <a:ea typeface="+mj-ea"/>
              </a:rPr>
            </a:br>
            <a:r>
              <a:rPr lang="en-US" sz="2200" dirty="0" smtClean="0">
                <a:solidFill>
                  <a:schemeClr val="accent1">
                    <a:satMod val="150000"/>
                  </a:schemeClr>
                </a:solidFill>
                <a:ea typeface="+mj-ea"/>
              </a:rPr>
              <a:t/>
            </a:r>
            <a:br>
              <a:rPr lang="en-US" sz="2200"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r>
              <a:rPr lang="en-US" dirty="0" smtClean="0">
                <a:solidFill>
                  <a:schemeClr val="accent1">
                    <a:satMod val="150000"/>
                  </a:schemeClr>
                </a:solidFill>
                <a:ea typeface="+mj-ea"/>
              </a:rPr>
              <a:t/>
            </a:r>
            <a:br>
              <a:rPr lang="en-US" dirty="0" smtClean="0">
                <a:solidFill>
                  <a:schemeClr val="accent1">
                    <a:satMod val="150000"/>
                  </a:schemeClr>
                </a:solidFill>
                <a:ea typeface="+mj-ea"/>
              </a:rPr>
            </a:br>
            <a:endParaRPr lang="en-US" dirty="0">
              <a:solidFill>
                <a:schemeClr val="accent1">
                  <a:satMod val="150000"/>
                </a:schemeClr>
              </a:solidFill>
              <a:ea typeface="+mj-ea"/>
            </a:endParaRPr>
          </a:p>
        </p:txBody>
      </p:sp>
      <p:pic>
        <p:nvPicPr>
          <p:cNvPr id="9219" name="Picture 4" descr="pin roun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4876800"/>
            <a:ext cx="1600200"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2" descr="C:\Users\user\Desktop\Para Sa TaumBayan\true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15200" y="4876800"/>
            <a:ext cx="1371600"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rPr>
              <a:t>Objectives</a:t>
            </a:r>
            <a:endParaRPr lang="en-US" dirty="0">
              <a:ea typeface="+mj-ea"/>
            </a:endParaRPr>
          </a:p>
        </p:txBody>
      </p:sp>
      <p:sp>
        <p:nvSpPr>
          <p:cNvPr id="20483" name="Content Placeholder 2"/>
          <p:cNvSpPr>
            <a:spLocks noGrp="1"/>
          </p:cNvSpPr>
          <p:nvPr>
            <p:ph sz="half" idx="1"/>
          </p:nvPr>
        </p:nvSpPr>
        <p:spPr>
          <a:xfrm>
            <a:off x="457200" y="1905000"/>
            <a:ext cx="4038600" cy="4492625"/>
          </a:xfrm>
        </p:spPr>
        <p:txBody>
          <a:bodyPr/>
          <a:lstStyle/>
          <a:p>
            <a:pPr marL="438150" lvl="1" indent="-319088" eaLnBrk="1" hangingPunct="1">
              <a:spcBef>
                <a:spcPct val="0"/>
              </a:spcBef>
              <a:buClr>
                <a:schemeClr val="accent1"/>
              </a:buClr>
              <a:buSzPct val="80000"/>
              <a:buFont typeface="Wingdings 2" pitchFamily="18" charset="2"/>
              <a:buChar char=""/>
            </a:pPr>
            <a:r>
              <a:rPr lang="en-US" altLang="en-US" sz="2200" smtClean="0"/>
              <a:t>2. Ensure organizational effectiveness and improvement of individual employee efficiency by cascading institutional accountabilities to the various levels of the organization anchored on the establishment of rational and factual basis for performance targets and measures.</a:t>
            </a:r>
          </a:p>
          <a:p>
            <a:pPr eaLnBrk="1" hangingPunct="1"/>
            <a:endParaRPr lang="en-US" altLang="en-US" smtClean="0"/>
          </a:p>
        </p:txBody>
      </p:sp>
      <p:pic>
        <p:nvPicPr>
          <p:cNvPr id="20484" name="Picture 2" descr="C:\Users\Noel Salumbides\Desktop\spms images\Speed-and-Performance.pn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800600" y="1981200"/>
            <a:ext cx="3886200" cy="4038600"/>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rPr>
              <a:t>Objectives</a:t>
            </a:r>
            <a:endParaRPr lang="en-US" dirty="0">
              <a:ea typeface="+mj-ea"/>
            </a:endParaRPr>
          </a:p>
        </p:txBody>
      </p:sp>
      <p:sp>
        <p:nvSpPr>
          <p:cNvPr id="21507" name="Content Placeholder 2"/>
          <p:cNvSpPr>
            <a:spLocks noGrp="1"/>
          </p:cNvSpPr>
          <p:nvPr>
            <p:ph sz="half" idx="1"/>
          </p:nvPr>
        </p:nvSpPr>
        <p:spPr>
          <a:xfrm>
            <a:off x="457200" y="2057400"/>
            <a:ext cx="4038600" cy="4340225"/>
          </a:xfrm>
        </p:spPr>
        <p:txBody>
          <a:bodyPr/>
          <a:lstStyle/>
          <a:p>
            <a:pPr marL="438150" lvl="1" indent="-319088" eaLnBrk="1" hangingPunct="1">
              <a:spcBef>
                <a:spcPct val="0"/>
              </a:spcBef>
              <a:buClr>
                <a:schemeClr val="accent1"/>
              </a:buClr>
              <a:buSzPct val="80000"/>
              <a:buFont typeface="Wingdings 2" pitchFamily="18" charset="2"/>
              <a:buChar char=""/>
            </a:pPr>
            <a:r>
              <a:rPr lang="en-US" altLang="en-US" sz="2200" smtClean="0"/>
              <a:t>3</a:t>
            </a:r>
            <a:r>
              <a:rPr lang="en-US" altLang="en-US" smtClean="0"/>
              <a:t>. Link performance management with other human resource systems and ensure adherence to the principle of performance-based tenure and incentive system.</a:t>
            </a:r>
          </a:p>
          <a:p>
            <a:pPr eaLnBrk="1" hangingPunct="1"/>
            <a:endParaRPr lang="en-US" altLang="en-US" smtClean="0"/>
          </a:p>
        </p:txBody>
      </p:sp>
      <p:pic>
        <p:nvPicPr>
          <p:cNvPr id="21508" name="Picture 2" descr="C:\Users\Noel Salumbides\Desktop\spms images\performance-management-solutions1.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5029200" y="2057400"/>
            <a:ext cx="3657600" cy="3810000"/>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Basic 6 Elements</a:t>
            </a:r>
            <a:endParaRPr lang="en-US" dirty="0">
              <a:solidFill>
                <a:schemeClr val="accent1">
                  <a:satMod val="150000"/>
                </a:schemeClr>
              </a:solidFill>
              <a:ea typeface="+mj-ea"/>
            </a:endParaRPr>
          </a:p>
        </p:txBody>
      </p:sp>
      <p:sp>
        <p:nvSpPr>
          <p:cNvPr id="3" name="Content Placeholder 2"/>
          <p:cNvSpPr>
            <a:spLocks noGrp="1"/>
          </p:cNvSpPr>
          <p:nvPr>
            <p:ph sz="half" idx="1"/>
          </p:nvPr>
        </p:nvSpPr>
        <p:spPr>
          <a:xfrm>
            <a:off x="457200" y="1773238"/>
            <a:ext cx="4038600" cy="4624387"/>
          </a:xfrm>
        </p:spPr>
        <p:txBody>
          <a:bodyPr rtlCol="0">
            <a:normAutofit fontScale="70000" lnSpcReduction="20000"/>
          </a:bodyPr>
          <a:lstStyle/>
          <a:p>
            <a:pPr marL="438912" indent="-320040" eaLnBrk="1" fontAlgn="auto" hangingPunct="1">
              <a:spcBef>
                <a:spcPts val="0"/>
              </a:spcBef>
              <a:spcAft>
                <a:spcPts val="0"/>
              </a:spcAft>
              <a:buFont typeface="Wingdings 2"/>
              <a:buChar char=""/>
              <a:defRPr/>
            </a:pPr>
            <a:r>
              <a:rPr lang="en-US" sz="3100" u="sng" dirty="0" smtClean="0">
                <a:ea typeface="+mn-ea"/>
              </a:rPr>
              <a:t>Goal aligned to Agency Mandate and Organizational Priorities</a:t>
            </a:r>
            <a:r>
              <a:rPr lang="en-US" sz="3100" dirty="0" smtClean="0">
                <a:ea typeface="+mn-ea"/>
              </a:rPr>
              <a:t> </a:t>
            </a:r>
          </a:p>
          <a:p>
            <a:pPr marL="438912" indent="-320040" algn="just" eaLnBrk="1" fontAlgn="auto" hangingPunct="1">
              <a:spcBef>
                <a:spcPts val="0"/>
              </a:spcBef>
              <a:spcAft>
                <a:spcPts val="0"/>
              </a:spcAft>
              <a:buFont typeface="Wingdings 2"/>
              <a:buNone/>
              <a:defRPr/>
            </a:pPr>
            <a:r>
              <a:rPr lang="en-US" sz="3100" dirty="0" smtClean="0">
                <a:ea typeface="+mn-ea"/>
              </a:rPr>
              <a:t>		</a:t>
            </a:r>
          </a:p>
          <a:p>
            <a:pPr marL="438912" indent="-320040" eaLnBrk="1" fontAlgn="auto" hangingPunct="1">
              <a:spcBef>
                <a:spcPts val="0"/>
              </a:spcBef>
              <a:spcAft>
                <a:spcPts val="0"/>
              </a:spcAft>
              <a:buFont typeface="Wingdings 2"/>
              <a:buNone/>
              <a:defRPr/>
            </a:pPr>
            <a:r>
              <a:rPr lang="en-US" dirty="0" smtClean="0">
                <a:ea typeface="+mn-ea"/>
              </a:rPr>
              <a:t>	Performance goals and measurements are aligned to national development plans, agency mandate, vision, mission, and strategic priorities, and/or organizational performance indicator framework. </a:t>
            </a:r>
          </a:p>
          <a:p>
            <a:pPr marL="438912" indent="-320040" eaLnBrk="1" fontAlgn="auto" hangingPunct="1">
              <a:spcBef>
                <a:spcPts val="0"/>
              </a:spcBef>
              <a:spcAft>
                <a:spcPts val="0"/>
              </a:spcAft>
              <a:buFont typeface="Wingdings 2"/>
              <a:buNone/>
              <a:defRPr/>
            </a:pPr>
            <a:endParaRPr lang="en-US" dirty="0" smtClean="0">
              <a:ea typeface="+mn-ea"/>
            </a:endParaRPr>
          </a:p>
          <a:p>
            <a:pPr marL="438912" indent="-320040" eaLnBrk="1" fontAlgn="auto" hangingPunct="1">
              <a:spcBef>
                <a:spcPts val="0"/>
              </a:spcBef>
              <a:spcAft>
                <a:spcPts val="0"/>
              </a:spcAft>
              <a:buFont typeface="Wingdings 2"/>
              <a:buNone/>
              <a:defRPr/>
            </a:pPr>
            <a:r>
              <a:rPr lang="en-US" dirty="0" smtClean="0">
                <a:ea typeface="+mn-ea"/>
              </a:rPr>
              <a:t>	Predetermined standards are integrated into the success indicators as organizational objectives are cascaded down to the operational level.</a:t>
            </a:r>
            <a:endParaRPr lang="en-US" dirty="0">
              <a:ea typeface="+mn-ea"/>
            </a:endParaRPr>
          </a:p>
        </p:txBody>
      </p:sp>
      <p:pic>
        <p:nvPicPr>
          <p:cNvPr id="22532" name="Picture 4" descr="C:\Users\Noel Salumbides\Desktop\spms images\performance_management1.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648200" y="2071688"/>
            <a:ext cx="4038600" cy="4027487"/>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Basic Elements</a:t>
            </a:r>
            <a:endParaRPr lang="en-US" dirty="0">
              <a:solidFill>
                <a:schemeClr val="accent1">
                  <a:satMod val="150000"/>
                </a:schemeClr>
              </a:solidFill>
              <a:ea typeface="+mj-ea"/>
            </a:endParaRPr>
          </a:p>
        </p:txBody>
      </p:sp>
      <p:sp>
        <p:nvSpPr>
          <p:cNvPr id="23555" name="Content Placeholder 2"/>
          <p:cNvSpPr>
            <a:spLocks noGrp="1"/>
          </p:cNvSpPr>
          <p:nvPr>
            <p:ph sz="half" idx="1"/>
          </p:nvPr>
        </p:nvSpPr>
        <p:spPr>
          <a:xfrm>
            <a:off x="457200" y="1773238"/>
            <a:ext cx="4038600" cy="4624387"/>
          </a:xfrm>
        </p:spPr>
        <p:txBody>
          <a:bodyPr/>
          <a:lstStyle/>
          <a:p>
            <a:pPr eaLnBrk="1" hangingPunct="1"/>
            <a:r>
              <a:rPr lang="en-US" altLang="en-US" u="sng" smtClean="0"/>
              <a:t>Outputs/Outcomes-Based </a:t>
            </a:r>
          </a:p>
          <a:p>
            <a:pPr eaLnBrk="1" hangingPunct="1">
              <a:buFont typeface="Wingdings 2" pitchFamily="18" charset="2"/>
              <a:buNone/>
            </a:pPr>
            <a:endParaRPr lang="en-US" altLang="en-US" sz="2400" smtClean="0"/>
          </a:p>
          <a:p>
            <a:pPr algn="just" eaLnBrk="1" hangingPunct="1">
              <a:buFont typeface="Wingdings 2" pitchFamily="18" charset="2"/>
              <a:buNone/>
            </a:pPr>
            <a:r>
              <a:rPr lang="en-US" altLang="en-US" sz="2400" smtClean="0"/>
              <a:t>		The SPMS focuses on the major final outputs (MFOs) that contribute to the realization of the organization’s mandate, vision, mission, strategic priorities, outputs, and outcomes.</a:t>
            </a:r>
          </a:p>
        </p:txBody>
      </p:sp>
      <p:pic>
        <p:nvPicPr>
          <p:cNvPr id="23556" name="Picture 4" descr="C:\Users\Noel Salumbides\Desktop\spms images\Vision-Mission-Strategy.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648200" y="2133600"/>
            <a:ext cx="4114800" cy="42672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Basic Elements</a:t>
            </a:r>
            <a:endParaRPr lang="en-US" dirty="0">
              <a:solidFill>
                <a:schemeClr val="accent1">
                  <a:satMod val="150000"/>
                </a:schemeClr>
              </a:solidFill>
              <a:ea typeface="+mj-ea"/>
            </a:endParaRPr>
          </a:p>
        </p:txBody>
      </p:sp>
      <p:sp>
        <p:nvSpPr>
          <p:cNvPr id="24579" name="Content Placeholder 2"/>
          <p:cNvSpPr>
            <a:spLocks noGrp="1"/>
          </p:cNvSpPr>
          <p:nvPr>
            <p:ph sz="half" idx="1"/>
          </p:nvPr>
        </p:nvSpPr>
        <p:spPr>
          <a:xfrm>
            <a:off x="304800" y="1773238"/>
            <a:ext cx="4343400" cy="4624387"/>
          </a:xfrm>
        </p:spPr>
        <p:txBody>
          <a:bodyPr/>
          <a:lstStyle/>
          <a:p>
            <a:pPr eaLnBrk="1" hangingPunct="1">
              <a:lnSpc>
                <a:spcPct val="80000"/>
              </a:lnSpc>
            </a:pPr>
            <a:r>
              <a:rPr lang="en-US" altLang="en-US" sz="2200" u="sng" smtClean="0"/>
              <a:t> Team Approach to Performance        Management </a:t>
            </a:r>
          </a:p>
          <a:p>
            <a:pPr eaLnBrk="1" hangingPunct="1">
              <a:lnSpc>
                <a:spcPct val="80000"/>
              </a:lnSpc>
              <a:buFont typeface="Wingdings 2" pitchFamily="18" charset="2"/>
              <a:buNone/>
            </a:pPr>
            <a:endParaRPr lang="en-US" altLang="en-US" sz="2200" smtClean="0"/>
          </a:p>
          <a:p>
            <a:pPr lvl="1" eaLnBrk="1" hangingPunct="1">
              <a:lnSpc>
                <a:spcPct val="80000"/>
              </a:lnSpc>
              <a:buFont typeface="Wingdings" pitchFamily="2" charset="2"/>
              <a:buNone/>
            </a:pPr>
            <a:r>
              <a:rPr lang="en-US" altLang="en-US" sz="1900" smtClean="0"/>
              <a:t> 	Accountabilities and individual role in the achievement of organizational goals are clearly defined to facilitate collective goal setting and performance rating. </a:t>
            </a:r>
          </a:p>
          <a:p>
            <a:pPr lvl="1" eaLnBrk="1" hangingPunct="1">
              <a:lnSpc>
                <a:spcPct val="80000"/>
              </a:lnSpc>
              <a:buFont typeface="Wingdings" pitchFamily="2" charset="2"/>
              <a:buNone/>
            </a:pPr>
            <a:endParaRPr lang="en-US" altLang="en-US" sz="1900" smtClean="0"/>
          </a:p>
          <a:p>
            <a:pPr lvl="1" eaLnBrk="1" hangingPunct="1">
              <a:lnSpc>
                <a:spcPct val="80000"/>
              </a:lnSpc>
              <a:buFont typeface="Wingdings" pitchFamily="2" charset="2"/>
              <a:buNone/>
            </a:pPr>
            <a:r>
              <a:rPr lang="en-US" altLang="en-US" sz="1900" smtClean="0"/>
              <a:t>	The individual</a:t>
            </a:r>
            <a:r>
              <a:rPr lang="ja-JP" altLang="en-US" sz="1900" smtClean="0"/>
              <a:t>’</a:t>
            </a:r>
            <a:r>
              <a:rPr lang="en-US" altLang="ja-JP" sz="1900" smtClean="0"/>
              <a:t>s work plan or commitment and rating form is linked to the division, unit, and office work plan or commitment and rating form to clearly establish the connection between organizational and employee performance. </a:t>
            </a:r>
          </a:p>
          <a:p>
            <a:pPr eaLnBrk="1" hangingPunct="1">
              <a:lnSpc>
                <a:spcPct val="80000"/>
              </a:lnSpc>
            </a:pPr>
            <a:endParaRPr lang="en-US" altLang="en-US" sz="2200" smtClean="0"/>
          </a:p>
        </p:txBody>
      </p:sp>
      <p:pic>
        <p:nvPicPr>
          <p:cNvPr id="24580" name="Picture 4" descr="C:\Users\Noel Salumbides\Desktop\spms images\vision 3.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800600" y="2590800"/>
            <a:ext cx="3886200" cy="35052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Basic Elements</a:t>
            </a:r>
            <a:endParaRPr lang="en-US" dirty="0">
              <a:solidFill>
                <a:schemeClr val="accent1">
                  <a:satMod val="150000"/>
                </a:schemeClr>
              </a:solidFill>
              <a:ea typeface="+mj-ea"/>
            </a:endParaRPr>
          </a:p>
        </p:txBody>
      </p:sp>
      <p:sp>
        <p:nvSpPr>
          <p:cNvPr id="25603" name="Content Placeholder 2"/>
          <p:cNvSpPr>
            <a:spLocks noGrp="1"/>
          </p:cNvSpPr>
          <p:nvPr>
            <p:ph sz="half" idx="1"/>
          </p:nvPr>
        </p:nvSpPr>
        <p:spPr>
          <a:xfrm>
            <a:off x="304800" y="1773238"/>
            <a:ext cx="4191000" cy="4624387"/>
          </a:xfrm>
        </p:spPr>
        <p:txBody>
          <a:bodyPr/>
          <a:lstStyle/>
          <a:p>
            <a:pPr eaLnBrk="1" hangingPunct="1">
              <a:lnSpc>
                <a:spcPct val="80000"/>
              </a:lnSpc>
            </a:pPr>
            <a:r>
              <a:rPr lang="en-US" altLang="en-US" sz="2200" u="sng" smtClean="0"/>
              <a:t>User-Friendly</a:t>
            </a:r>
          </a:p>
          <a:p>
            <a:pPr eaLnBrk="1" hangingPunct="1">
              <a:lnSpc>
                <a:spcPct val="80000"/>
              </a:lnSpc>
              <a:buFont typeface="Wingdings 2" pitchFamily="18" charset="2"/>
              <a:buNone/>
            </a:pPr>
            <a:endParaRPr lang="en-US" altLang="en-US" sz="2200" smtClean="0"/>
          </a:p>
          <a:p>
            <a:pPr eaLnBrk="1" hangingPunct="1">
              <a:lnSpc>
                <a:spcPct val="80000"/>
              </a:lnSpc>
              <a:buFont typeface="Wingdings 2" pitchFamily="18" charset="2"/>
              <a:buNone/>
            </a:pPr>
            <a:r>
              <a:rPr lang="en-US" altLang="en-US" sz="2200" smtClean="0"/>
              <a:t>	The suggested forms for organizational and individual commitments and performance are similar and easy to complete. The office, division, and individual major final outputs and success indicators are aligned to cascade organizational goals to individual employees and harmonize organizational and staff performance ratings. </a:t>
            </a:r>
          </a:p>
          <a:p>
            <a:pPr eaLnBrk="1" hangingPunct="1">
              <a:lnSpc>
                <a:spcPct val="80000"/>
              </a:lnSpc>
            </a:pPr>
            <a:endParaRPr lang="en-US" altLang="en-US" sz="2200" smtClean="0"/>
          </a:p>
        </p:txBody>
      </p:sp>
      <p:pic>
        <p:nvPicPr>
          <p:cNvPr id="25604" name="Picture 4" descr="C:\Users\Noel Salumbides\Desktop\spms images\rubbing_out_grades.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876800" y="2209800"/>
            <a:ext cx="3581400" cy="342900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Basic Elements</a:t>
            </a:r>
            <a:endParaRPr lang="en-US" dirty="0">
              <a:solidFill>
                <a:schemeClr val="accent1">
                  <a:satMod val="150000"/>
                </a:schemeClr>
              </a:solidFill>
              <a:ea typeface="+mj-ea"/>
            </a:endParaRPr>
          </a:p>
        </p:txBody>
      </p:sp>
      <p:sp>
        <p:nvSpPr>
          <p:cNvPr id="26627" name="Content Placeholder 2"/>
          <p:cNvSpPr>
            <a:spLocks noGrp="1"/>
          </p:cNvSpPr>
          <p:nvPr>
            <p:ph sz="half" idx="1"/>
          </p:nvPr>
        </p:nvSpPr>
        <p:spPr>
          <a:xfrm>
            <a:off x="457200" y="1773238"/>
            <a:ext cx="4038600" cy="4624387"/>
          </a:xfrm>
        </p:spPr>
        <p:txBody>
          <a:bodyPr/>
          <a:lstStyle/>
          <a:p>
            <a:pPr eaLnBrk="1" hangingPunct="1">
              <a:lnSpc>
                <a:spcPct val="80000"/>
              </a:lnSpc>
            </a:pPr>
            <a:r>
              <a:rPr lang="en-US" altLang="en-US" sz="2200" u="sng" smtClean="0"/>
              <a:t>Information System that Supports M &amp; E</a:t>
            </a:r>
          </a:p>
          <a:p>
            <a:pPr eaLnBrk="1" hangingPunct="1">
              <a:lnSpc>
                <a:spcPct val="80000"/>
              </a:lnSpc>
              <a:buFont typeface="Wingdings 2" pitchFamily="18" charset="2"/>
              <a:buNone/>
            </a:pPr>
            <a:endParaRPr lang="en-US" altLang="en-US" sz="2200" smtClean="0"/>
          </a:p>
          <a:p>
            <a:pPr eaLnBrk="1" hangingPunct="1">
              <a:lnSpc>
                <a:spcPct val="80000"/>
              </a:lnSpc>
              <a:buFont typeface="Wingdings 2" pitchFamily="18" charset="2"/>
              <a:buNone/>
            </a:pPr>
            <a:r>
              <a:rPr lang="en-US" altLang="en-US" sz="2200" smtClean="0"/>
              <a:t>	The SPMS promotes the establishment of monitoring and evaluation (M&amp;E) and information systems that facilitate the linkage between organizational and employee performance and generate timely, accurate, and reliable information that can be used to track performance, report accomplishments, improve programs, and be the basis for policy decision-making. </a:t>
            </a:r>
          </a:p>
          <a:p>
            <a:pPr eaLnBrk="1" hangingPunct="1">
              <a:lnSpc>
                <a:spcPct val="80000"/>
              </a:lnSpc>
            </a:pPr>
            <a:endParaRPr lang="en-US" altLang="en-US" sz="2200" smtClean="0"/>
          </a:p>
        </p:txBody>
      </p:sp>
      <p:pic>
        <p:nvPicPr>
          <p:cNvPr id="26628" name="Picture 4" descr="C:\Users\Noel Salumbides\Desktop\spms images\making-the-grade.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800600" y="1981200"/>
            <a:ext cx="3886200" cy="41148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Basic Elements</a:t>
            </a:r>
            <a:endParaRPr lang="en-US" dirty="0">
              <a:solidFill>
                <a:schemeClr val="accent1">
                  <a:satMod val="150000"/>
                </a:schemeClr>
              </a:solidFill>
              <a:ea typeface="+mj-ea"/>
            </a:endParaRPr>
          </a:p>
        </p:txBody>
      </p:sp>
      <p:sp>
        <p:nvSpPr>
          <p:cNvPr id="27651" name="Content Placeholder 2"/>
          <p:cNvSpPr>
            <a:spLocks noGrp="1"/>
          </p:cNvSpPr>
          <p:nvPr>
            <p:ph sz="half" idx="1"/>
          </p:nvPr>
        </p:nvSpPr>
        <p:spPr>
          <a:xfrm>
            <a:off x="457200" y="1773238"/>
            <a:ext cx="4038600" cy="4624387"/>
          </a:xfrm>
        </p:spPr>
        <p:txBody>
          <a:bodyPr/>
          <a:lstStyle/>
          <a:p>
            <a:pPr eaLnBrk="1" hangingPunct="1">
              <a:lnSpc>
                <a:spcPct val="80000"/>
              </a:lnSpc>
            </a:pPr>
            <a:r>
              <a:rPr lang="en-US" altLang="en-US" sz="2400" u="sng" smtClean="0"/>
              <a:t>Communication Plan </a:t>
            </a:r>
          </a:p>
          <a:p>
            <a:pPr eaLnBrk="1" hangingPunct="1">
              <a:lnSpc>
                <a:spcPct val="80000"/>
              </a:lnSpc>
            </a:pPr>
            <a:endParaRPr lang="en-US" altLang="en-US" sz="2200" smtClean="0"/>
          </a:p>
          <a:p>
            <a:pPr eaLnBrk="1" hangingPunct="1">
              <a:lnSpc>
                <a:spcPct val="80000"/>
              </a:lnSpc>
              <a:buFont typeface="Wingdings 2" pitchFamily="18" charset="2"/>
              <a:buNone/>
            </a:pPr>
            <a:r>
              <a:rPr lang="en-US" altLang="en-US" sz="2200" smtClean="0"/>
              <a:t>	Establishing the SPMS in the organization must be accompanied by an orientation program for agency officials and employees to promote awareness and interest on the system and generate appreciation for the SPMS as a management tool to engage officials and employees as partners in the achievement of organizational goals. </a:t>
            </a:r>
          </a:p>
          <a:p>
            <a:pPr eaLnBrk="1" hangingPunct="1">
              <a:lnSpc>
                <a:spcPct val="80000"/>
              </a:lnSpc>
            </a:pPr>
            <a:endParaRPr lang="en-US" altLang="en-US" sz="2200" smtClean="0"/>
          </a:p>
        </p:txBody>
      </p:sp>
      <p:pic>
        <p:nvPicPr>
          <p:cNvPr id="27652" name="Picture 4" descr="C:\Users\Noel Salumbides\Desktop\spms images\Teamwork 9.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800600" y="2209800"/>
            <a:ext cx="3886200" cy="38862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General Principles</a:t>
            </a:r>
            <a:endParaRPr lang="en-US" dirty="0">
              <a:solidFill>
                <a:schemeClr val="accent1">
                  <a:satMod val="150000"/>
                </a:schemeClr>
              </a:solidFill>
              <a:ea typeface="+mj-ea"/>
            </a:endParaRPr>
          </a:p>
        </p:txBody>
      </p:sp>
      <p:pic>
        <p:nvPicPr>
          <p:cNvPr id="28675" name="Picture 9"/>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85800" y="1752600"/>
            <a:ext cx="8153400" cy="4800600"/>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rPr>
              <a:t>Key Players</a:t>
            </a:r>
            <a:endParaRPr lang="en-US" dirty="0">
              <a:ea typeface="+mj-ea"/>
            </a:endParaRPr>
          </a:p>
        </p:txBody>
      </p:sp>
      <p:sp>
        <p:nvSpPr>
          <p:cNvPr id="29699" name="Content Placeholder 2"/>
          <p:cNvSpPr>
            <a:spLocks noGrp="1"/>
          </p:cNvSpPr>
          <p:nvPr>
            <p:ph sz="half" idx="1"/>
          </p:nvPr>
        </p:nvSpPr>
        <p:spPr>
          <a:xfrm>
            <a:off x="457200" y="1773238"/>
            <a:ext cx="4038600" cy="4624387"/>
          </a:xfrm>
        </p:spPr>
        <p:txBody>
          <a:bodyPr/>
          <a:lstStyle/>
          <a:p>
            <a:pPr eaLnBrk="1" hangingPunct="1"/>
            <a:r>
              <a:rPr lang="en-US" altLang="en-US" smtClean="0"/>
              <a:t>SPMS Champion</a:t>
            </a:r>
          </a:p>
          <a:p>
            <a:pPr eaLnBrk="1" hangingPunct="1"/>
            <a:r>
              <a:rPr lang="en-US" altLang="en-US" smtClean="0"/>
              <a:t>Performance Management Team (PMT)</a:t>
            </a:r>
          </a:p>
          <a:p>
            <a:pPr eaLnBrk="1" hangingPunct="1"/>
            <a:r>
              <a:rPr lang="en-US" altLang="en-US" smtClean="0"/>
              <a:t>Planning Office</a:t>
            </a:r>
          </a:p>
          <a:p>
            <a:pPr eaLnBrk="1" hangingPunct="1"/>
            <a:r>
              <a:rPr lang="en-US" altLang="en-US" smtClean="0"/>
              <a:t>Human Resource Management Office</a:t>
            </a:r>
          </a:p>
          <a:p>
            <a:pPr eaLnBrk="1" hangingPunct="1"/>
            <a:r>
              <a:rPr lang="en-US" altLang="en-US" smtClean="0"/>
              <a:t>Head of Office</a:t>
            </a:r>
          </a:p>
          <a:p>
            <a:pPr eaLnBrk="1" hangingPunct="1"/>
            <a:r>
              <a:rPr lang="en-US" altLang="en-US" smtClean="0"/>
              <a:t>Division Chief</a:t>
            </a:r>
          </a:p>
          <a:p>
            <a:pPr eaLnBrk="1" hangingPunct="1"/>
            <a:r>
              <a:rPr lang="en-US" altLang="en-US" smtClean="0"/>
              <a:t>Individual Employee</a:t>
            </a:r>
          </a:p>
        </p:txBody>
      </p:sp>
      <p:pic>
        <p:nvPicPr>
          <p:cNvPr id="29700" name="Picture 2" descr="C:\Users\Noel Salumbides\Desktop\spms images\RewardsPic-dreamstime_xs-resized-600.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495800" y="1905000"/>
            <a:ext cx="4191000" cy="4419600"/>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1250950"/>
          </a:xfrm>
        </p:spPr>
        <p:txBody>
          <a:bodyPr/>
          <a:lstStyle/>
          <a:p>
            <a:pPr eaLnBrk="1" hangingPunct="1">
              <a:defRPr/>
            </a:pPr>
            <a:r>
              <a:rPr lang="en-US" dirty="0" smtClean="0">
                <a:ea typeface="+mj-ea"/>
              </a:rPr>
              <a:t>Why Measure Performance?</a:t>
            </a:r>
            <a:endParaRPr lang="en-US" dirty="0">
              <a:ea typeface="+mj-ea"/>
            </a:endParaRPr>
          </a:p>
        </p:txBody>
      </p:sp>
      <p:pic>
        <p:nvPicPr>
          <p:cNvPr id="10243" name="Picture 2" descr="C:\Users\Noel Salumbides\Desktop\spms images\crossroad.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304800" y="2057400"/>
            <a:ext cx="3200400" cy="3810000"/>
          </a:xfrm>
          <a:noFill/>
        </p:spPr>
      </p:pic>
      <p:pic>
        <p:nvPicPr>
          <p:cNvPr id="10244" name="Picture 3" descr="C:\Users\Noel Salumbides\Desktop\spms images\hands pointing.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6172200" y="2438400"/>
            <a:ext cx="2743200" cy="3048000"/>
          </a:xfrm>
          <a:noFill/>
        </p:spPr>
      </p:pic>
      <p:pic>
        <p:nvPicPr>
          <p:cNvPr id="10245" name="Picture 4" descr="C:\Users\Noel Salumbides\Desktop\spms images\track.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1905000"/>
            <a:ext cx="2305050" cy="425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Roles &amp; Responsibilities</a:t>
            </a:r>
            <a:endParaRPr lang="en-US" dirty="0">
              <a:ea typeface="+mj-ea"/>
            </a:endParaRPr>
          </a:p>
        </p:txBody>
      </p:sp>
      <p:sp>
        <p:nvSpPr>
          <p:cNvPr id="30723" name="Content Placeholder 2"/>
          <p:cNvSpPr>
            <a:spLocks noGrp="1"/>
          </p:cNvSpPr>
          <p:nvPr>
            <p:ph sz="half" idx="1"/>
          </p:nvPr>
        </p:nvSpPr>
        <p:spPr>
          <a:xfrm>
            <a:off x="304800" y="1295400"/>
            <a:ext cx="4191000" cy="5257800"/>
          </a:xfrm>
        </p:spPr>
        <p:txBody>
          <a:bodyPr/>
          <a:lstStyle/>
          <a:p>
            <a:pPr>
              <a:buFont typeface="Wingdings 2" pitchFamily="18" charset="2"/>
              <a:buNone/>
            </a:pPr>
            <a:r>
              <a:rPr lang="en-US" altLang="en-US" smtClean="0"/>
              <a:t>	</a:t>
            </a:r>
          </a:p>
          <a:p>
            <a:pPr>
              <a:buFont typeface="Wingdings 2" pitchFamily="18" charset="2"/>
              <a:buNone/>
            </a:pPr>
            <a:r>
              <a:rPr lang="en-US" altLang="en-US" u="sng" smtClean="0"/>
              <a:t>SPMS Champion</a:t>
            </a:r>
            <a:r>
              <a:rPr lang="en-US" altLang="en-US" sz="2000" u="sng" smtClean="0"/>
              <a:t> </a:t>
            </a:r>
            <a:r>
              <a:rPr lang="en-US" altLang="en-US" sz="2000" smtClean="0"/>
              <a:t>	</a:t>
            </a:r>
          </a:p>
          <a:p>
            <a:r>
              <a:rPr lang="en-US" altLang="en-US" sz="2000" smtClean="0"/>
              <a:t>Together with the PMT, the SPMS Champion is responsible and accountable for the establishment and implementation of the SPMS. 	</a:t>
            </a:r>
          </a:p>
          <a:p>
            <a:r>
              <a:rPr lang="en-US" altLang="en-US" sz="2000" smtClean="0"/>
              <a:t>Sets agency performance goals/objectives and performance measures. 	</a:t>
            </a:r>
          </a:p>
          <a:p>
            <a:r>
              <a:rPr lang="en-US" altLang="en-US" sz="2000" smtClean="0"/>
              <a:t>Determines agency target setting period. 	</a:t>
            </a:r>
          </a:p>
          <a:p>
            <a:r>
              <a:rPr lang="en-US" altLang="en-US" sz="2000" smtClean="0"/>
              <a:t>Approves office performance commitment and rating. 	</a:t>
            </a:r>
          </a:p>
          <a:p>
            <a:r>
              <a:rPr lang="en-US" altLang="en-US" sz="2000" smtClean="0"/>
              <a:t>Assesses performance of offices. 	</a:t>
            </a:r>
          </a:p>
          <a:p>
            <a:endParaRPr lang="en-US" altLang="en-US" sz="2000" smtClean="0"/>
          </a:p>
        </p:txBody>
      </p:sp>
      <p:sp>
        <p:nvSpPr>
          <p:cNvPr id="30724" name="Content Placeholder 3"/>
          <p:cNvSpPr>
            <a:spLocks noGrp="1"/>
          </p:cNvSpPr>
          <p:nvPr>
            <p:ph sz="half" idx="2"/>
          </p:nvPr>
        </p:nvSpPr>
        <p:spPr>
          <a:xfrm>
            <a:off x="4800600" y="1676400"/>
            <a:ext cx="3886200" cy="4721225"/>
          </a:xfrm>
        </p:spPr>
        <p:txBody>
          <a:bodyPr/>
          <a:lstStyle/>
          <a:p>
            <a:pPr>
              <a:buFont typeface="Wingdings 2" pitchFamily="18" charset="2"/>
              <a:buNone/>
            </a:pPr>
            <a:r>
              <a:rPr lang="en-US" altLang="en-US" u="sng" smtClean="0"/>
              <a:t>HRMO</a:t>
            </a:r>
          </a:p>
          <a:p>
            <a:r>
              <a:rPr lang="en-US" altLang="en-US" sz="2000" smtClean="0"/>
              <a:t>Monitors submission of Individual Performance Commitment and Rating (IPCR) Form. 	</a:t>
            </a:r>
          </a:p>
          <a:p>
            <a:r>
              <a:rPr lang="en-US" altLang="en-US" sz="2000" smtClean="0"/>
              <a:t>Reviews the summary list of individual performance rating. 	</a:t>
            </a:r>
          </a:p>
          <a:p>
            <a:r>
              <a:rPr lang="en-US" altLang="en-US" sz="2000" smtClean="0"/>
              <a:t>Provides analytical data on retention, skill/competency gaps, and talent development plan. 	</a:t>
            </a:r>
          </a:p>
          <a:p>
            <a:r>
              <a:rPr lang="en-US" altLang="en-US" sz="2000" smtClean="0"/>
              <a:t>Coordinates developmental interventions that will form part of the HR Plan. 	</a:t>
            </a:r>
          </a:p>
          <a:p>
            <a:endParaRPr lang="en-US" altLang="en-US" sz="2000" smtClean="0"/>
          </a:p>
          <a:p>
            <a:endParaRPr lang="en-US" alt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Roles &amp; Responsibilities</a:t>
            </a:r>
            <a:endParaRPr lang="en-US" dirty="0">
              <a:ea typeface="+mj-ea"/>
            </a:endParaRPr>
          </a:p>
        </p:txBody>
      </p:sp>
      <p:sp>
        <p:nvSpPr>
          <p:cNvPr id="31747" name="Content Placeholder 2"/>
          <p:cNvSpPr>
            <a:spLocks noGrp="1"/>
          </p:cNvSpPr>
          <p:nvPr>
            <p:ph idx="1"/>
          </p:nvPr>
        </p:nvSpPr>
        <p:spPr>
          <a:xfrm>
            <a:off x="457200" y="1066800"/>
            <a:ext cx="8229600" cy="5486400"/>
          </a:xfrm>
        </p:spPr>
        <p:txBody>
          <a:bodyPr/>
          <a:lstStyle/>
          <a:p>
            <a:endParaRPr lang="en-US" altLang="en-US" dirty="0" smtClean="0"/>
          </a:p>
          <a:p>
            <a:pPr>
              <a:buFont typeface="Wingdings 2" pitchFamily="18" charset="2"/>
              <a:buNone/>
            </a:pPr>
            <a:r>
              <a:rPr lang="en-US" altLang="en-US" sz="2800" u="sng" dirty="0" smtClean="0"/>
              <a:t>PMT</a:t>
            </a:r>
            <a:r>
              <a:rPr lang="en-US" altLang="en-US" dirty="0" smtClean="0"/>
              <a:t> 	</a:t>
            </a:r>
          </a:p>
          <a:p>
            <a:r>
              <a:rPr lang="en-US" altLang="en-US" sz="2400" dirty="0" smtClean="0"/>
              <a:t>Sets consultation meetings with all Heads of Offices to discuss the office performance commitment and rating system and tools. 	</a:t>
            </a:r>
          </a:p>
          <a:p>
            <a:r>
              <a:rPr lang="en-US" altLang="en-US" sz="2400" dirty="0" smtClean="0"/>
              <a:t>Ensures that office performance management targets, measures, and budget are aligned with those of goals of the agency. 	</a:t>
            </a:r>
          </a:p>
          <a:p>
            <a:r>
              <a:rPr lang="en-US" altLang="en-US" sz="2400" dirty="0" smtClean="0"/>
              <a:t>Recommends approval of the office performance and rating system and tools. 	</a:t>
            </a:r>
          </a:p>
          <a:p>
            <a:r>
              <a:rPr lang="en-US" altLang="en-US" sz="2400" dirty="0" smtClean="0"/>
              <a:t>Acts as appeals body and final arbiter. 	</a:t>
            </a:r>
          </a:p>
          <a:p>
            <a:r>
              <a:rPr lang="en-US" altLang="en-US" sz="2400" dirty="0" smtClean="0"/>
              <a:t>Identifies potential top performers for awards. 	</a:t>
            </a:r>
          </a:p>
          <a:p>
            <a:r>
              <a:rPr lang="en-US" altLang="en-US" sz="2400" dirty="0" smtClean="0">
                <a:solidFill>
                  <a:srgbClr val="FF0000"/>
                </a:solidFill>
              </a:rPr>
              <a:t>Adopts its own internal rules, procedures, and strategies to carry out its responsibilities </a:t>
            </a:r>
            <a:r>
              <a:rPr lang="en-US" altLang="en-US" sz="2400" dirty="0" smtClean="0"/>
              <a:t>	</a:t>
            </a:r>
          </a:p>
          <a:p>
            <a:endParaRPr lang="en-US" alt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ea typeface="+mj-ea"/>
              </a:rPr>
              <a:t>Roles &amp; Responsibilities</a:t>
            </a:r>
            <a:endParaRPr lang="en-US" dirty="0">
              <a:ea typeface="+mj-ea"/>
            </a:endParaRPr>
          </a:p>
        </p:txBody>
      </p:sp>
      <p:sp>
        <p:nvSpPr>
          <p:cNvPr id="32771" name="Content Placeholder 5"/>
          <p:cNvSpPr>
            <a:spLocks noGrp="1"/>
          </p:cNvSpPr>
          <p:nvPr>
            <p:ph idx="1"/>
          </p:nvPr>
        </p:nvSpPr>
        <p:spPr/>
        <p:txBody>
          <a:bodyPr/>
          <a:lstStyle/>
          <a:p>
            <a:pPr>
              <a:buFont typeface="Wingdings 2" pitchFamily="18" charset="2"/>
              <a:buNone/>
            </a:pPr>
            <a:r>
              <a:rPr lang="en-US" altLang="en-US" u="sng" smtClean="0"/>
              <a:t>Planning Office</a:t>
            </a:r>
            <a:r>
              <a:rPr lang="en-US" altLang="en-US" smtClean="0"/>
              <a:t> </a:t>
            </a:r>
          </a:p>
          <a:p>
            <a:r>
              <a:rPr lang="en-US" altLang="en-US" sz="2400" smtClean="0"/>
              <a:t>Functions as the PMT Secretariat. </a:t>
            </a:r>
          </a:p>
          <a:p>
            <a:r>
              <a:rPr lang="en-US" altLang="en-US" sz="2400" smtClean="0"/>
              <a:t>Monitors submission of Office Performance Commitment and Rating Form (OPCR) and schedule the review and evaluation by the PMT. Consolidates, reviews, validates, and evaluates the initial performance assessment based on accomplishments reported against success indicators and budget against actual expenses. </a:t>
            </a:r>
          </a:p>
          <a:p>
            <a:r>
              <a:rPr lang="en-US" altLang="en-US" sz="2400" smtClean="0"/>
              <a:t>Conducts an agency performance planning and review conference annually. 	</a:t>
            </a:r>
          </a:p>
          <a:p>
            <a:r>
              <a:rPr lang="en-US" altLang="en-US" sz="2400" smtClean="0"/>
              <a:t>Provides each office with the final office assessment as basis in the assessment of individual employees. 	</a:t>
            </a:r>
          </a:p>
          <a:p>
            <a:endParaRPr lang="en-US" altLang="en-US" sz="2000" smtClean="0"/>
          </a:p>
          <a:p>
            <a:endParaRPr lang="en-US"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Roles &amp; Responsibilities</a:t>
            </a:r>
            <a:endParaRPr lang="en-US" dirty="0">
              <a:ea typeface="+mj-ea"/>
            </a:endParaRPr>
          </a:p>
        </p:txBody>
      </p:sp>
      <p:sp>
        <p:nvSpPr>
          <p:cNvPr id="33795" name="Content Placeholder 4"/>
          <p:cNvSpPr>
            <a:spLocks noGrp="1"/>
          </p:cNvSpPr>
          <p:nvPr>
            <p:ph idx="1"/>
          </p:nvPr>
        </p:nvSpPr>
        <p:spPr>
          <a:xfrm>
            <a:off x="609600" y="1676400"/>
            <a:ext cx="7924800" cy="4986338"/>
          </a:xfrm>
        </p:spPr>
        <p:txBody>
          <a:bodyPr/>
          <a:lstStyle/>
          <a:p>
            <a:pPr>
              <a:buFont typeface="Wingdings 2" pitchFamily="18" charset="2"/>
              <a:buNone/>
            </a:pPr>
            <a:r>
              <a:rPr lang="en-US" altLang="en-US" sz="2800" u="sng" smtClean="0"/>
              <a:t>Head of Office </a:t>
            </a:r>
            <a:r>
              <a:rPr lang="en-US" altLang="en-US" smtClean="0"/>
              <a:t>	</a:t>
            </a:r>
          </a:p>
          <a:p>
            <a:r>
              <a:rPr lang="en-US" altLang="en-US" sz="2000" smtClean="0"/>
              <a:t>Assumes primary responsibility for performance management in his/her office.</a:t>
            </a:r>
          </a:p>
          <a:p>
            <a:r>
              <a:rPr lang="en-US" altLang="en-US" sz="2000" smtClean="0"/>
              <a:t>Conducts strategic planning session with supervisors and staff. 	</a:t>
            </a:r>
          </a:p>
          <a:p>
            <a:r>
              <a:rPr lang="en-US" altLang="en-US" sz="2000" smtClean="0"/>
              <a:t>Reviews and approves individual performance commitment </a:t>
            </a:r>
          </a:p>
          <a:p>
            <a:pPr>
              <a:buFont typeface="Wingdings 2" pitchFamily="18" charset="2"/>
              <a:buNone/>
            </a:pPr>
            <a:r>
              <a:rPr lang="en-US" altLang="en-US" sz="2000" smtClean="0"/>
              <a:t>       and rating form (IPCR).</a:t>
            </a:r>
          </a:p>
          <a:p>
            <a:r>
              <a:rPr lang="en-US" altLang="en-US" sz="2000" smtClean="0"/>
              <a:t>Submits quarterly accomplishment report. 	</a:t>
            </a:r>
          </a:p>
          <a:p>
            <a:r>
              <a:rPr lang="en-US" altLang="en-US" sz="2000" smtClean="0"/>
              <a:t>Does initial assessment of office’s performance. 	</a:t>
            </a:r>
          </a:p>
          <a:p>
            <a:r>
              <a:rPr lang="en-US" altLang="en-US" sz="2000" smtClean="0"/>
              <a:t>Determines final assessment of individual employees’ </a:t>
            </a:r>
          </a:p>
          <a:p>
            <a:pPr>
              <a:buFont typeface="Wingdings 2" pitchFamily="18" charset="2"/>
              <a:buNone/>
            </a:pPr>
            <a:r>
              <a:rPr lang="en-US" altLang="en-US" sz="2000" smtClean="0"/>
              <a:t>       performance level. </a:t>
            </a:r>
          </a:p>
          <a:p>
            <a:r>
              <a:rPr lang="en-US" altLang="en-US" sz="2000" smtClean="0"/>
              <a:t>Informs employees of the final rating and identifies necessary interventions to employees. 	</a:t>
            </a:r>
          </a:p>
          <a:p>
            <a:r>
              <a:rPr lang="en-US" altLang="en-US" sz="2000" smtClean="0"/>
              <a:t>Provides written notice to subordinates who obtain</a:t>
            </a:r>
          </a:p>
          <a:p>
            <a:pPr>
              <a:buFont typeface="Wingdings 2" pitchFamily="18" charset="2"/>
              <a:buNone/>
            </a:pPr>
            <a:r>
              <a:rPr lang="en-US" altLang="en-US" sz="2000" smtClean="0"/>
              <a:t>       Unsatisfactory or Poor rating</a:t>
            </a:r>
            <a:r>
              <a:rPr lang="en-US" altLang="en-US" sz="1800" smtClean="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Roles &amp; Responsibilities</a:t>
            </a:r>
            <a:endParaRPr lang="en-US" dirty="0">
              <a:ea typeface="+mj-ea"/>
            </a:endParaRPr>
          </a:p>
        </p:txBody>
      </p:sp>
      <p:sp>
        <p:nvSpPr>
          <p:cNvPr id="34819" name="Content Placeholder 2"/>
          <p:cNvSpPr>
            <a:spLocks noGrp="1"/>
          </p:cNvSpPr>
          <p:nvPr>
            <p:ph sz="half" idx="1"/>
          </p:nvPr>
        </p:nvSpPr>
        <p:spPr>
          <a:xfrm>
            <a:off x="457200" y="1371600"/>
            <a:ext cx="4038600" cy="5105400"/>
          </a:xfrm>
        </p:spPr>
        <p:txBody>
          <a:bodyPr/>
          <a:lstStyle/>
          <a:p>
            <a:pPr>
              <a:buFont typeface="Wingdings 2" pitchFamily="18" charset="2"/>
              <a:buNone/>
            </a:pPr>
            <a:endParaRPr lang="en-US" altLang="en-US" smtClean="0"/>
          </a:p>
          <a:p>
            <a:pPr>
              <a:buFont typeface="Wingdings 2" pitchFamily="18" charset="2"/>
              <a:buNone/>
            </a:pPr>
            <a:r>
              <a:rPr lang="en-US" altLang="en-US" u="sng" smtClean="0"/>
              <a:t>Division Chief </a:t>
            </a:r>
            <a:r>
              <a:rPr lang="en-US" altLang="en-US" sz="2000" smtClean="0"/>
              <a:t>	</a:t>
            </a:r>
          </a:p>
          <a:p>
            <a:r>
              <a:rPr lang="en-US" altLang="en-US" sz="2200" smtClean="0"/>
              <a:t>Assumes joint responsibility with the Head of Office in attaining performance targets. </a:t>
            </a:r>
          </a:p>
          <a:p>
            <a:r>
              <a:rPr lang="en-US" altLang="en-US" sz="2200" smtClean="0"/>
              <a:t>Rationalizes distribution of targets and tasks. 	</a:t>
            </a:r>
          </a:p>
          <a:p>
            <a:r>
              <a:rPr lang="en-US" altLang="en-US" sz="2200" smtClean="0"/>
              <a:t>Monitors closely the status of performance of subordinates.</a:t>
            </a:r>
          </a:p>
          <a:p>
            <a:r>
              <a:rPr lang="en-US" altLang="en-US" sz="2200" smtClean="0"/>
              <a:t>Assesses individual employees’ performance. 	</a:t>
            </a:r>
          </a:p>
          <a:p>
            <a:r>
              <a:rPr lang="en-US" altLang="en-US" sz="2200" smtClean="0"/>
              <a:t>Recommends developmental interventions</a:t>
            </a:r>
            <a:r>
              <a:rPr lang="en-US" altLang="en-US" sz="2000" smtClean="0"/>
              <a:t>. 	</a:t>
            </a:r>
          </a:p>
          <a:p>
            <a:endParaRPr lang="en-US" altLang="en-US" smtClean="0"/>
          </a:p>
        </p:txBody>
      </p:sp>
      <p:sp>
        <p:nvSpPr>
          <p:cNvPr id="34820" name="Content Placeholder 3"/>
          <p:cNvSpPr>
            <a:spLocks noGrp="1"/>
          </p:cNvSpPr>
          <p:nvPr>
            <p:ph sz="half" idx="2"/>
          </p:nvPr>
        </p:nvSpPr>
        <p:spPr>
          <a:xfrm>
            <a:off x="4648200" y="1828800"/>
            <a:ext cx="4038600" cy="4568825"/>
          </a:xfrm>
        </p:spPr>
        <p:txBody>
          <a:bodyPr/>
          <a:lstStyle/>
          <a:p>
            <a:pPr>
              <a:buFont typeface="Wingdings 2" pitchFamily="18" charset="2"/>
              <a:buNone/>
            </a:pPr>
            <a:r>
              <a:rPr lang="en-US" altLang="en-US" u="sng" smtClean="0"/>
              <a:t>Individual Employees </a:t>
            </a:r>
          </a:p>
          <a:p>
            <a:pPr>
              <a:buFont typeface="Wingdings 2" pitchFamily="18" charset="2"/>
              <a:buNone/>
            </a:pPr>
            <a:endParaRPr lang="en-US" altLang="en-US" smtClean="0"/>
          </a:p>
          <a:p>
            <a:pPr>
              <a:buFont typeface="Wingdings" pitchFamily="2" charset="2"/>
              <a:buChar char="§"/>
            </a:pPr>
            <a:r>
              <a:rPr lang="en-US" altLang="en-US" sz="2400" smtClean="0"/>
              <a:t>Act as partners of management and co-employees in meeting organizational performance goals. 	</a:t>
            </a:r>
          </a:p>
          <a:p>
            <a:endParaRPr lang="en-US" altLang="en-US" sz="24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Diagram 7"/>
          <p:cNvGrpSpPr>
            <a:grpSpLocks/>
          </p:cNvGrpSpPr>
          <p:nvPr/>
        </p:nvGrpSpPr>
        <p:grpSpPr bwMode="auto">
          <a:xfrm>
            <a:off x="533400" y="1600200"/>
            <a:ext cx="8001000" cy="5105400"/>
            <a:chOff x="360" y="639"/>
            <a:chExt cx="5040" cy="3043"/>
          </a:xfrm>
        </p:grpSpPr>
        <p:sp>
          <p:nvSpPr>
            <p:cNvPr id="35844" name="AutoShape 6"/>
            <p:cNvSpPr>
              <a:spLocks noChangeAspect="1" noChangeArrowheads="1" noTextEdit="1"/>
            </p:cNvSpPr>
            <p:nvPr/>
          </p:nvSpPr>
          <p:spPr bwMode="auto">
            <a:xfrm>
              <a:off x="360" y="639"/>
              <a:ext cx="5040" cy="3043"/>
            </a:xfrm>
            <a:prstGeom prst="rect">
              <a:avLst/>
            </a:prstGeom>
            <a:noFill/>
            <a:ln w="952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PH"/>
            </a:p>
          </p:txBody>
        </p:sp>
        <p:sp>
          <p:nvSpPr>
            <p:cNvPr id="35845" name="_s1028"/>
            <p:cNvSpPr>
              <a:spLocks noChangeArrowheads="1" noTextEdit="1"/>
            </p:cNvSpPr>
            <p:nvPr/>
          </p:nvSpPr>
          <p:spPr bwMode="auto">
            <a:xfrm>
              <a:off x="2520" y="831"/>
              <a:ext cx="938" cy="1177"/>
            </a:xfrm>
            <a:custGeom>
              <a:avLst/>
              <a:gdLst>
                <a:gd name="T0" fmla="*/ 14 w 21600"/>
                <a:gd name="T1" fmla="*/ 2 h 21600"/>
                <a:gd name="T2" fmla="*/ 6 w 21600"/>
                <a:gd name="T3" fmla="*/ 21 h 21600"/>
                <a:gd name="T4" fmla="*/ 16 w 21600"/>
                <a:gd name="T5" fmla="*/ 13 h 21600"/>
                <a:gd name="T6" fmla="*/ 32 w 21600"/>
                <a:gd name="T7" fmla="*/ -3 h 21600"/>
                <a:gd name="T8" fmla="*/ 36 w 21600"/>
                <a:gd name="T9" fmla="*/ 16 h 21600"/>
                <a:gd name="T10" fmla="*/ 24 w 21600"/>
                <a:gd name="T11" fmla="*/ 22 h 21600"/>
                <a:gd name="T12" fmla="*/ 0 60000 65536"/>
                <a:gd name="T13" fmla="*/ 0 60000 65536"/>
                <a:gd name="T14" fmla="*/ 0 60000 65536"/>
                <a:gd name="T15" fmla="*/ 0 60000 65536"/>
                <a:gd name="T16" fmla="*/ 0 60000 65536"/>
                <a:gd name="T17" fmla="*/ 0 60000 65536"/>
                <a:gd name="T18" fmla="*/ 3155 w 21600"/>
                <a:gd name="T19" fmla="*/ 3156 h 21600"/>
                <a:gd name="T20" fmla="*/ 18445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931" y="4975"/>
                  </a:moveTo>
                  <a:cubicBezTo>
                    <a:pt x="12969" y="4457"/>
                    <a:pt x="11893" y="4186"/>
                    <a:pt x="10800" y="4186"/>
                  </a:cubicBezTo>
                  <a:cubicBezTo>
                    <a:pt x="8247" y="4186"/>
                    <a:pt x="5922" y="5656"/>
                    <a:pt x="4826" y="7962"/>
                  </a:cubicBezTo>
                  <a:lnTo>
                    <a:pt x="1044" y="6165"/>
                  </a:lnTo>
                  <a:cubicBezTo>
                    <a:pt x="2833" y="2399"/>
                    <a:pt x="6630" y="-1"/>
                    <a:pt x="10800" y="-1"/>
                  </a:cubicBezTo>
                  <a:cubicBezTo>
                    <a:pt x="12585" y="-1"/>
                    <a:pt x="14342" y="442"/>
                    <a:pt x="15914" y="1287"/>
                  </a:cubicBezTo>
                  <a:lnTo>
                    <a:pt x="17193" y="-1091"/>
                  </a:lnTo>
                  <a:lnTo>
                    <a:pt x="19145" y="5401"/>
                  </a:lnTo>
                  <a:lnTo>
                    <a:pt x="12653" y="7353"/>
                  </a:lnTo>
                  <a:lnTo>
                    <a:pt x="13931" y="4975"/>
                  </a:lnTo>
                  <a:close/>
                </a:path>
              </a:pathLst>
            </a:custGeom>
            <a:gradFill rotWithShape="1">
              <a:gsLst>
                <a:gs pos="0">
                  <a:schemeClr val="bg1"/>
                </a:gs>
                <a:gs pos="100000">
                  <a:schemeClr val="hlink"/>
                </a:gs>
              </a:gsLst>
              <a:lin ang="18900000" scaled="1"/>
            </a:gradFill>
            <a:ln w="9525">
              <a:round/>
              <a:headEnd/>
              <a:tailEnd/>
            </a:ln>
            <a:scene3d>
              <a:camera prst="legacyPerspectiveTopRight"/>
              <a:lightRig rig="legacyFlat3" dir="b"/>
            </a:scene3d>
            <a:sp3d extrusionH="887400" prstMaterial="legacyMatte">
              <a:bevelT w="13500" h="13500" prst="angle"/>
              <a:bevelB w="13500" h="13500" prst="angle"/>
              <a:extrusionClr>
                <a:schemeClr val="hlink"/>
              </a:extrusionClr>
            </a:sp3d>
          </p:spPr>
          <p:txBody>
            <a:bodyPr lIns="0" tIns="0" rIns="0" bIns="0" anchor="ctr">
              <a:flatTx/>
            </a:bodyPr>
            <a:lstStyle/>
            <a:p>
              <a:endParaRPr lang="en-PH"/>
            </a:p>
          </p:txBody>
        </p:sp>
        <p:sp>
          <p:nvSpPr>
            <p:cNvPr id="35846" name="_s1029"/>
            <p:cNvSpPr>
              <a:spLocks noChangeArrowheads="1" noTextEdit="1"/>
            </p:cNvSpPr>
            <p:nvPr/>
          </p:nvSpPr>
          <p:spPr bwMode="auto">
            <a:xfrm rot="5400000">
              <a:off x="3323" y="1564"/>
              <a:ext cx="937" cy="1296"/>
            </a:xfrm>
            <a:custGeom>
              <a:avLst/>
              <a:gdLst>
                <a:gd name="T0" fmla="*/ 10 w 21600"/>
                <a:gd name="T1" fmla="*/ 6 h 21600"/>
                <a:gd name="T2" fmla="*/ 4 w 21600"/>
                <a:gd name="T3" fmla="*/ 36 h 21600"/>
                <a:gd name="T4" fmla="*/ 14 w 21600"/>
                <a:gd name="T5" fmla="*/ 18 h 21600"/>
                <a:gd name="T6" fmla="*/ 30 w 21600"/>
                <a:gd name="T7" fmla="*/ -6 h 21600"/>
                <a:gd name="T8" fmla="*/ 35 w 21600"/>
                <a:gd name="T9" fmla="*/ 16 h 21600"/>
                <a:gd name="T10" fmla="*/ 23 w 21600"/>
                <a:gd name="T11" fmla="*/ 26 h 21600"/>
                <a:gd name="T12" fmla="*/ 0 60000 65536"/>
                <a:gd name="T13" fmla="*/ 0 60000 65536"/>
                <a:gd name="T14" fmla="*/ 0 60000 65536"/>
                <a:gd name="T15" fmla="*/ 0 60000 65536"/>
                <a:gd name="T16" fmla="*/ 0 60000 65536"/>
                <a:gd name="T17" fmla="*/ 0 60000 65536"/>
                <a:gd name="T18" fmla="*/ 3158 w 21600"/>
                <a:gd name="T19" fmla="*/ 3167 h 21600"/>
                <a:gd name="T20" fmla="*/ 18442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392" y="4583"/>
                  </a:moveTo>
                  <a:cubicBezTo>
                    <a:pt x="12571" y="4240"/>
                    <a:pt x="11690" y="4063"/>
                    <a:pt x="10800" y="4063"/>
                  </a:cubicBezTo>
                  <a:cubicBezTo>
                    <a:pt x="7279" y="4063"/>
                    <a:pt x="4352" y="6775"/>
                    <a:pt x="4083" y="10285"/>
                  </a:cubicBezTo>
                  <a:lnTo>
                    <a:pt x="31" y="9974"/>
                  </a:lnTo>
                  <a:cubicBezTo>
                    <a:pt x="462" y="4346"/>
                    <a:pt x="5155" y="-1"/>
                    <a:pt x="10800" y="-1"/>
                  </a:cubicBezTo>
                  <a:cubicBezTo>
                    <a:pt x="12227" y="-1"/>
                    <a:pt x="13640" y="282"/>
                    <a:pt x="14957" y="832"/>
                  </a:cubicBezTo>
                  <a:lnTo>
                    <a:pt x="15996" y="-1660"/>
                  </a:lnTo>
                  <a:lnTo>
                    <a:pt x="18543" y="4529"/>
                  </a:lnTo>
                  <a:lnTo>
                    <a:pt x="12353" y="7075"/>
                  </a:lnTo>
                  <a:lnTo>
                    <a:pt x="13392" y="4583"/>
                  </a:lnTo>
                  <a:close/>
                </a:path>
              </a:pathLst>
            </a:custGeom>
            <a:gradFill rotWithShape="1">
              <a:gsLst>
                <a:gs pos="0">
                  <a:schemeClr val="bg1"/>
                </a:gs>
                <a:gs pos="100000">
                  <a:schemeClr val="accent2"/>
                </a:gs>
              </a:gsLst>
              <a:lin ang="18900000" scaled="1"/>
            </a:gradFill>
            <a:ln w="9525">
              <a:round/>
              <a:headEnd/>
              <a:tailEnd/>
            </a:ln>
            <a:scene3d>
              <a:camera prst="legacyPerspectiveTopRight"/>
              <a:lightRig rig="legacyFlat3" dir="b"/>
            </a:scene3d>
            <a:sp3d extrusionH="887400" prstMaterial="legacyMatte">
              <a:bevelT w="13500" h="13500" prst="angle"/>
              <a:bevelB w="13500" h="13500" prst="angle"/>
              <a:extrusionClr>
                <a:schemeClr val="accent2"/>
              </a:extrusionClr>
            </a:sp3d>
          </p:spPr>
          <p:txBody>
            <a:bodyPr lIns="0" tIns="0" rIns="0" bIns="0" anchor="ctr">
              <a:flatTx/>
            </a:bodyPr>
            <a:lstStyle/>
            <a:p>
              <a:endParaRPr lang="en-PH"/>
            </a:p>
          </p:txBody>
        </p:sp>
        <p:sp>
          <p:nvSpPr>
            <p:cNvPr id="35847" name="_s1030"/>
            <p:cNvSpPr>
              <a:spLocks noChangeArrowheads="1" noTextEdit="1"/>
            </p:cNvSpPr>
            <p:nvPr/>
          </p:nvSpPr>
          <p:spPr bwMode="auto">
            <a:xfrm rot="10800000">
              <a:off x="2712" y="2655"/>
              <a:ext cx="938" cy="937"/>
            </a:xfrm>
            <a:custGeom>
              <a:avLst/>
              <a:gdLst>
                <a:gd name="T0" fmla="*/ 18 w 21600"/>
                <a:gd name="T1" fmla="*/ 0 h 21600"/>
                <a:gd name="T2" fmla="*/ 7 w 21600"/>
                <a:gd name="T3" fmla="*/ 13 h 21600"/>
                <a:gd name="T4" fmla="*/ 19 w 21600"/>
                <a:gd name="T5" fmla="*/ 11 h 21600"/>
                <a:gd name="T6" fmla="*/ 40 w 21600"/>
                <a:gd name="T7" fmla="*/ 4 h 21600"/>
                <a:gd name="T8" fmla="*/ 39 w 21600"/>
                <a:gd name="T9" fmla="*/ 18 h 21600"/>
                <a:gd name="T10" fmla="*/ 24 w 21600"/>
                <a:gd name="T11" fmla="*/ 17 h 21600"/>
                <a:gd name="T12" fmla="*/ 0 60000 65536"/>
                <a:gd name="T13" fmla="*/ 0 60000 65536"/>
                <a:gd name="T14" fmla="*/ 0 60000 65536"/>
                <a:gd name="T15" fmla="*/ 0 60000 65536"/>
                <a:gd name="T16" fmla="*/ 0 60000 65536"/>
                <a:gd name="T17" fmla="*/ 0 60000 65536"/>
                <a:gd name="T18" fmla="*/ 3155 w 21600"/>
                <a:gd name="T19" fmla="*/ 3158 h 21600"/>
                <a:gd name="T20" fmla="*/ 18445 w 21600"/>
                <a:gd name="T21" fmla="*/ 1844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621" y="7468"/>
                  </a:moveTo>
                  <a:cubicBezTo>
                    <a:pt x="13658" y="6363"/>
                    <a:pt x="12265" y="5729"/>
                    <a:pt x="10800" y="5729"/>
                  </a:cubicBezTo>
                  <a:cubicBezTo>
                    <a:pt x="8961" y="5729"/>
                    <a:pt x="7267" y="6724"/>
                    <a:pt x="6372" y="8329"/>
                  </a:cubicBezTo>
                  <a:lnTo>
                    <a:pt x="1368" y="5538"/>
                  </a:lnTo>
                  <a:cubicBezTo>
                    <a:pt x="3275" y="2119"/>
                    <a:pt x="6884" y="-1"/>
                    <a:pt x="10800" y="-1"/>
                  </a:cubicBezTo>
                  <a:cubicBezTo>
                    <a:pt x="13921" y="-1"/>
                    <a:pt x="16889" y="1350"/>
                    <a:pt x="18940" y="3702"/>
                  </a:cubicBezTo>
                  <a:lnTo>
                    <a:pt x="20975" y="1928"/>
                  </a:lnTo>
                  <a:lnTo>
                    <a:pt x="20438" y="9780"/>
                  </a:lnTo>
                  <a:lnTo>
                    <a:pt x="12586" y="9242"/>
                  </a:lnTo>
                  <a:lnTo>
                    <a:pt x="14621" y="7468"/>
                  </a:lnTo>
                  <a:close/>
                </a:path>
              </a:pathLst>
            </a:custGeom>
            <a:gradFill rotWithShape="1">
              <a:gsLst>
                <a:gs pos="0">
                  <a:schemeClr val="bg1"/>
                </a:gs>
                <a:gs pos="100000">
                  <a:schemeClr val="accent1"/>
                </a:gs>
              </a:gsLst>
              <a:lin ang="18900000" scaled="1"/>
            </a:gradFill>
            <a:ln w="9525">
              <a:round/>
              <a:headEnd/>
              <a:tailEnd/>
            </a:ln>
            <a:scene3d>
              <a:camera prst="legacyPerspectiveTopRight"/>
              <a:lightRig rig="legacyFlat3" dir="b"/>
            </a:scene3d>
            <a:sp3d extrusionH="887400" prstMaterial="legacyMatte">
              <a:bevelT w="13500" h="13500" prst="angle"/>
              <a:bevelB w="13500" h="13500" prst="angle"/>
              <a:extrusionClr>
                <a:schemeClr val="accent1"/>
              </a:extrusionClr>
            </a:sp3d>
          </p:spPr>
          <p:txBody>
            <a:bodyPr lIns="0" tIns="0" rIns="0" bIns="0" anchor="ctr">
              <a:flatTx/>
            </a:bodyPr>
            <a:lstStyle/>
            <a:p>
              <a:endParaRPr lang="en-PH"/>
            </a:p>
          </p:txBody>
        </p:sp>
        <p:sp>
          <p:nvSpPr>
            <p:cNvPr id="35848" name="_s1031"/>
            <p:cNvSpPr>
              <a:spLocks noChangeArrowheads="1" noTextEdit="1"/>
            </p:cNvSpPr>
            <p:nvPr/>
          </p:nvSpPr>
          <p:spPr bwMode="auto">
            <a:xfrm rot="-5400000">
              <a:off x="1477" y="1682"/>
              <a:ext cx="1248" cy="1082"/>
            </a:xfrm>
            <a:custGeom>
              <a:avLst/>
              <a:gdLst>
                <a:gd name="T0" fmla="*/ 30 w 21600"/>
                <a:gd name="T1" fmla="*/ 0 h 21600"/>
                <a:gd name="T2" fmla="*/ 14 w 21600"/>
                <a:gd name="T3" fmla="*/ 14 h 21600"/>
                <a:gd name="T4" fmla="*/ 33 w 21600"/>
                <a:gd name="T5" fmla="*/ 12 h 21600"/>
                <a:gd name="T6" fmla="*/ 60 w 21600"/>
                <a:gd name="T7" fmla="*/ -2 h 21600"/>
                <a:gd name="T8" fmla="*/ 65 w 21600"/>
                <a:gd name="T9" fmla="*/ 16 h 21600"/>
                <a:gd name="T10" fmla="*/ 42 w 21600"/>
                <a:gd name="T11" fmla="*/ 20 h 21600"/>
                <a:gd name="T12" fmla="*/ 0 60000 65536"/>
                <a:gd name="T13" fmla="*/ 0 60000 65536"/>
                <a:gd name="T14" fmla="*/ 0 60000 65536"/>
                <a:gd name="T15" fmla="*/ 0 60000 65536"/>
                <a:gd name="T16" fmla="*/ 0 60000 65536"/>
                <a:gd name="T17" fmla="*/ 0 60000 65536"/>
                <a:gd name="T18" fmla="*/ 3167 w 21600"/>
                <a:gd name="T19" fmla="*/ 3154 h 21600"/>
                <a:gd name="T20" fmla="*/ 18433 w 21600"/>
                <a:gd name="T21" fmla="*/ 1844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052" y="5649"/>
                  </a:moveTo>
                  <a:cubicBezTo>
                    <a:pt x="13079" y="5034"/>
                    <a:pt x="11951" y="4707"/>
                    <a:pt x="10800" y="4707"/>
                  </a:cubicBezTo>
                  <a:cubicBezTo>
                    <a:pt x="8951" y="4707"/>
                    <a:pt x="7203" y="5546"/>
                    <a:pt x="6047" y="6988"/>
                  </a:cubicBezTo>
                  <a:lnTo>
                    <a:pt x="2374" y="4042"/>
                  </a:lnTo>
                  <a:cubicBezTo>
                    <a:pt x="4424" y="1487"/>
                    <a:pt x="7523" y="-1"/>
                    <a:pt x="10800" y="-1"/>
                  </a:cubicBezTo>
                  <a:cubicBezTo>
                    <a:pt x="12841" y="-1"/>
                    <a:pt x="14840" y="578"/>
                    <a:pt x="16566" y="1668"/>
                  </a:cubicBezTo>
                  <a:lnTo>
                    <a:pt x="18008" y="-615"/>
                  </a:lnTo>
                  <a:lnTo>
                    <a:pt x="19583" y="6356"/>
                  </a:lnTo>
                  <a:lnTo>
                    <a:pt x="12611" y="7932"/>
                  </a:lnTo>
                  <a:lnTo>
                    <a:pt x="14052" y="5649"/>
                  </a:lnTo>
                  <a:close/>
                </a:path>
              </a:pathLst>
            </a:custGeom>
            <a:gradFill rotWithShape="1">
              <a:gsLst>
                <a:gs pos="0">
                  <a:schemeClr val="bg1"/>
                </a:gs>
                <a:gs pos="100000">
                  <a:schemeClr val="folHlink"/>
                </a:gs>
              </a:gsLst>
              <a:lin ang="18900000" scaled="1"/>
            </a:gradFill>
            <a:ln w="9525">
              <a:round/>
              <a:headEnd/>
              <a:tailEnd/>
            </a:ln>
            <a:scene3d>
              <a:camera prst="legacyPerspectiveTopRight"/>
              <a:lightRig rig="legacyFlat3" dir="b"/>
            </a:scene3d>
            <a:sp3d extrusionH="887400" prstMaterial="legacyMatte">
              <a:bevelT w="13500" h="13500" prst="angle"/>
              <a:bevelB w="13500" h="13500" prst="angle"/>
              <a:extrusionClr>
                <a:schemeClr val="folHlink"/>
              </a:extrusionClr>
            </a:sp3d>
          </p:spPr>
          <p:txBody>
            <a:bodyPr lIns="0" tIns="0" rIns="0" bIns="0" anchor="ctr">
              <a:flatTx/>
            </a:bodyPr>
            <a:lstStyle/>
            <a:p>
              <a:endParaRPr lang="en-PH"/>
            </a:p>
          </p:txBody>
        </p:sp>
        <p:sp>
          <p:nvSpPr>
            <p:cNvPr id="35849" name="_s1032"/>
            <p:cNvSpPr>
              <a:spLocks noChangeArrowheads="1"/>
            </p:cNvSpPr>
            <p:nvPr/>
          </p:nvSpPr>
          <p:spPr bwMode="auto">
            <a:xfrm>
              <a:off x="3130" y="1557"/>
              <a:ext cx="353"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endParaRPr lang="en-US" altLang="en-US" sz="2000">
                <a:solidFill>
                  <a:srgbClr val="000099"/>
                </a:solidFill>
                <a:latin typeface="Cooper Black" pitchFamily="18" charset="0"/>
              </a:endParaRPr>
            </a:p>
            <a:p>
              <a:pPr algn="ctr" eaLnBrk="1" hangingPunct="1"/>
              <a:r>
                <a:rPr lang="en-US" altLang="en-US">
                  <a:solidFill>
                    <a:srgbClr val="000099"/>
                  </a:solidFill>
                  <a:latin typeface="Cooper Black" pitchFamily="18" charset="0"/>
                </a:rPr>
                <a:t>                                </a:t>
              </a:r>
            </a:p>
          </p:txBody>
        </p:sp>
        <p:sp>
          <p:nvSpPr>
            <p:cNvPr id="35850" name="_s1033"/>
            <p:cNvSpPr>
              <a:spLocks noChangeArrowheads="1"/>
            </p:cNvSpPr>
            <p:nvPr/>
          </p:nvSpPr>
          <p:spPr bwMode="auto">
            <a:xfrm>
              <a:off x="1224" y="2799"/>
              <a:ext cx="1584"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altLang="en-US">
                  <a:solidFill>
                    <a:srgbClr val="CC3300"/>
                  </a:solidFill>
                  <a:latin typeface="Cooper Black" pitchFamily="18" charset="0"/>
                </a:rPr>
                <a:t>Performance Review </a:t>
              </a:r>
            </a:p>
            <a:p>
              <a:pPr algn="ctr" eaLnBrk="1" hangingPunct="1"/>
              <a:r>
                <a:rPr lang="en-US" altLang="en-US">
                  <a:solidFill>
                    <a:srgbClr val="CC3300"/>
                  </a:solidFill>
                  <a:latin typeface="Cooper Black" pitchFamily="18" charset="0"/>
                </a:rPr>
                <a:t>and Evaluation</a:t>
              </a:r>
            </a:p>
          </p:txBody>
        </p:sp>
        <p:sp>
          <p:nvSpPr>
            <p:cNvPr id="35851" name="_s1034"/>
            <p:cNvSpPr>
              <a:spLocks noChangeArrowheads="1"/>
            </p:cNvSpPr>
            <p:nvPr/>
          </p:nvSpPr>
          <p:spPr bwMode="auto">
            <a:xfrm>
              <a:off x="648" y="1234"/>
              <a:ext cx="2064"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altLang="en-US">
                  <a:solidFill>
                    <a:srgbClr val="FFCC00"/>
                  </a:solidFill>
                  <a:latin typeface="Cooper Black" pitchFamily="18" charset="0"/>
                </a:rPr>
                <a:t>Performance Rewarding</a:t>
              </a:r>
            </a:p>
            <a:p>
              <a:pPr algn="ctr" eaLnBrk="1" hangingPunct="1"/>
              <a:r>
                <a:rPr lang="en-US" altLang="en-US">
                  <a:solidFill>
                    <a:srgbClr val="FFCC00"/>
                  </a:solidFill>
                  <a:latin typeface="Cooper Black" pitchFamily="18" charset="0"/>
                </a:rPr>
                <a:t>and Development Planning</a:t>
              </a:r>
            </a:p>
          </p:txBody>
        </p:sp>
        <p:sp>
          <p:nvSpPr>
            <p:cNvPr id="35852" name="_s1035"/>
            <p:cNvSpPr>
              <a:spLocks noChangeArrowheads="1"/>
            </p:cNvSpPr>
            <p:nvPr/>
          </p:nvSpPr>
          <p:spPr bwMode="auto">
            <a:xfrm>
              <a:off x="3336" y="2753"/>
              <a:ext cx="192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altLang="en-US">
                  <a:solidFill>
                    <a:srgbClr val="008000"/>
                  </a:solidFill>
                  <a:latin typeface="Cooper Black" pitchFamily="18" charset="0"/>
                </a:rPr>
                <a:t>Performance Monitoring </a:t>
              </a:r>
            </a:p>
            <a:p>
              <a:pPr algn="ctr" eaLnBrk="1" hangingPunct="1"/>
              <a:r>
                <a:rPr lang="en-US" altLang="en-US">
                  <a:solidFill>
                    <a:srgbClr val="008000"/>
                  </a:solidFill>
                  <a:latin typeface="Cooper Black" pitchFamily="18" charset="0"/>
                </a:rPr>
                <a:t> and Coaching</a:t>
              </a:r>
            </a:p>
          </p:txBody>
        </p:sp>
        <p:sp>
          <p:nvSpPr>
            <p:cNvPr id="1036" name="Rectangle 21"/>
            <p:cNvSpPr>
              <a:spLocks noChangeArrowheads="1"/>
            </p:cNvSpPr>
            <p:nvPr/>
          </p:nvSpPr>
          <p:spPr bwMode="auto">
            <a:xfrm>
              <a:off x="3192" y="1186"/>
              <a:ext cx="1968"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000">
                  <a:solidFill>
                    <a:srgbClr val="000099"/>
                  </a:solidFill>
                  <a:latin typeface="Cooper Black" charset="0"/>
                  <a:ea typeface="ＭＳ Ｐゴシック" charset="0"/>
                  <a:cs typeface="Arial" charset="0"/>
                </a:rPr>
                <a:t>Performance Planning </a:t>
              </a:r>
            </a:p>
            <a:p>
              <a:pPr algn="ctr" eaLnBrk="1" hangingPunct="1">
                <a:defRPr/>
              </a:pPr>
              <a:r>
                <a:rPr lang="en-US" sz="2000">
                  <a:solidFill>
                    <a:srgbClr val="000099"/>
                  </a:solidFill>
                  <a:latin typeface="Cooper Black" charset="0"/>
                  <a:ea typeface="ＭＳ Ｐゴシック" charset="0"/>
                  <a:cs typeface="Arial" charset="0"/>
                </a:rPr>
                <a:t>and Commitment</a:t>
              </a:r>
            </a:p>
          </p:txBody>
        </p:sp>
      </p:grpSp>
      <p:sp>
        <p:nvSpPr>
          <p:cNvPr id="6" name="Title 5"/>
          <p:cNvSpPr>
            <a:spLocks noGrp="1"/>
          </p:cNvSpPr>
          <p:nvPr>
            <p:ph type="title"/>
          </p:nvPr>
        </p:nvSpPr>
        <p:spPr>
          <a:xfrm>
            <a:off x="533400" y="155448"/>
            <a:ext cx="8153400" cy="1252728"/>
          </a:xfrm>
        </p:spPr>
        <p:txBody>
          <a:bodyPr/>
          <a:lstStyle/>
          <a:p>
            <a:pPr eaLnBrk="1" fontAlgn="auto" hangingPunct="1">
              <a:spcAft>
                <a:spcPts val="0"/>
              </a:spcAft>
              <a:defRPr/>
            </a:pPr>
            <a:r>
              <a:rPr lang="en-US" dirty="0" smtClean="0">
                <a:solidFill>
                  <a:schemeClr val="accent1">
                    <a:satMod val="150000"/>
                  </a:schemeClr>
                </a:solidFill>
                <a:ea typeface="+mj-ea"/>
              </a:rPr>
              <a:t>SPMS Cycle</a:t>
            </a:r>
            <a:endParaRPr lang="en-US" dirty="0">
              <a:solidFill>
                <a:schemeClr val="accent1">
                  <a:satMod val="150000"/>
                </a:schemeClr>
              </a:solidFill>
              <a:ea typeface="+mj-ea"/>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  Planning &amp; Commitment (</a:t>
            </a:r>
            <a:r>
              <a:rPr lang="en-US" dirty="0" smtClean="0">
                <a:solidFill>
                  <a:srgbClr val="FF0000"/>
                </a:solidFill>
                <a:ea typeface="+mj-ea"/>
              </a:rPr>
              <a:t>1</a:t>
            </a:r>
            <a:r>
              <a:rPr lang="en-US" dirty="0" smtClean="0">
                <a:ea typeface="+mj-ea"/>
              </a:rPr>
              <a:t>)</a:t>
            </a:r>
            <a:endParaRPr lang="en-US" dirty="0">
              <a:ea typeface="+mj-ea"/>
            </a:endParaRPr>
          </a:p>
        </p:txBody>
      </p:sp>
      <p:sp>
        <p:nvSpPr>
          <p:cNvPr id="36867" name="Content Placeholder 2"/>
          <p:cNvSpPr>
            <a:spLocks noGrp="1"/>
          </p:cNvSpPr>
          <p:nvPr>
            <p:ph idx="1"/>
          </p:nvPr>
        </p:nvSpPr>
        <p:spPr>
          <a:xfrm>
            <a:off x="609600" y="1981200"/>
            <a:ext cx="7848600" cy="4114800"/>
          </a:xfrm>
        </p:spPr>
        <p:txBody>
          <a:bodyPr/>
          <a:lstStyle/>
          <a:p>
            <a:r>
              <a:rPr lang="en-US" altLang="en-US" smtClean="0"/>
              <a:t>Done before the start of rating period</a:t>
            </a:r>
          </a:p>
          <a:p>
            <a:r>
              <a:rPr lang="en-US" altLang="en-US" smtClean="0"/>
              <a:t>Revisit Vision, Mission and Functions</a:t>
            </a:r>
          </a:p>
          <a:p>
            <a:r>
              <a:rPr lang="en-US" altLang="en-US" smtClean="0"/>
              <a:t>Success indicators are determined</a:t>
            </a:r>
          </a:p>
          <a:p>
            <a:r>
              <a:rPr lang="en-US" altLang="en-US" smtClean="0"/>
              <a:t>Performance measures and targets are set</a:t>
            </a:r>
          </a:p>
          <a:p>
            <a:r>
              <a:rPr lang="en-US" altLang="en-US" smtClean="0"/>
              <a:t>Establishment of OPCR &amp; IPCR</a:t>
            </a:r>
          </a:p>
          <a:p>
            <a:r>
              <a:rPr lang="en-US" altLang="en-US" smtClean="0"/>
              <a:t>Setting of a rating period</a:t>
            </a:r>
          </a:p>
          <a:p>
            <a:r>
              <a:rPr lang="en-US" altLang="en-US" smtClean="0"/>
              <a:t>Performance signing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8077200" cy="1252728"/>
          </a:xfrm>
        </p:spPr>
        <p:txBody>
          <a:bodyPr/>
          <a:lstStyle/>
          <a:p>
            <a:pPr>
              <a:defRPr/>
            </a:pPr>
            <a:r>
              <a:rPr lang="en-US" dirty="0" smtClean="0">
                <a:ea typeface="+mj-ea"/>
              </a:rPr>
              <a:t>Monitoring &amp; Coaching (</a:t>
            </a:r>
            <a:r>
              <a:rPr lang="en-US" dirty="0" smtClean="0">
                <a:solidFill>
                  <a:srgbClr val="FF0000"/>
                </a:solidFill>
                <a:ea typeface="+mj-ea"/>
              </a:rPr>
              <a:t>2</a:t>
            </a:r>
            <a:r>
              <a:rPr lang="en-US" dirty="0" smtClean="0">
                <a:ea typeface="+mj-ea"/>
              </a:rPr>
              <a:t>)</a:t>
            </a:r>
            <a:endParaRPr lang="en-US" dirty="0">
              <a:ea typeface="+mj-ea"/>
            </a:endParaRPr>
          </a:p>
        </p:txBody>
      </p:sp>
      <p:sp>
        <p:nvSpPr>
          <p:cNvPr id="37891" name="Content Placeholder 2"/>
          <p:cNvSpPr>
            <a:spLocks noGrp="1"/>
          </p:cNvSpPr>
          <p:nvPr>
            <p:ph idx="1"/>
          </p:nvPr>
        </p:nvSpPr>
        <p:spPr/>
        <p:txBody>
          <a:bodyPr/>
          <a:lstStyle/>
          <a:p>
            <a:r>
              <a:rPr lang="en-US" altLang="en-US" smtClean="0"/>
              <a:t>Done on a regular basis &amp; at all levels</a:t>
            </a:r>
          </a:p>
          <a:p>
            <a:r>
              <a:rPr lang="en-US" altLang="en-US" smtClean="0"/>
              <a:t>Timely and adequate mechanism in placed</a:t>
            </a:r>
          </a:p>
          <a:p>
            <a:r>
              <a:rPr lang="en-US" altLang="en-US" smtClean="0"/>
              <a:t>Information system is established</a:t>
            </a:r>
          </a:p>
          <a:p>
            <a:r>
              <a:rPr lang="en-US" altLang="en-US" smtClean="0"/>
              <a:t>Mentoring of supervisors and coaches</a:t>
            </a:r>
          </a:p>
          <a:p>
            <a:r>
              <a:rPr lang="en-US" altLang="en-US" smtClean="0"/>
              <a:t>“Diary” concept of evaluation</a:t>
            </a:r>
          </a:p>
          <a:p>
            <a:r>
              <a:rPr lang="en-US" altLang="en-US" smtClean="0"/>
              <a:t>Improve team performance </a:t>
            </a:r>
          </a:p>
          <a:p>
            <a:r>
              <a:rPr lang="en-US" altLang="en-US" smtClean="0"/>
              <a:t>Detects “Red Flags” and “Gaps”</a:t>
            </a:r>
          </a:p>
          <a:p>
            <a:endParaRPr lang="en-US" alt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5448"/>
            <a:ext cx="7924800" cy="1252728"/>
          </a:xfrm>
        </p:spPr>
        <p:txBody>
          <a:bodyPr/>
          <a:lstStyle/>
          <a:p>
            <a:pPr>
              <a:defRPr/>
            </a:pPr>
            <a:r>
              <a:rPr lang="en-US" dirty="0" smtClean="0">
                <a:ea typeface="+mj-ea"/>
              </a:rPr>
              <a:t>Review &amp; Evaluation (</a:t>
            </a:r>
            <a:r>
              <a:rPr lang="en-US" dirty="0" smtClean="0">
                <a:solidFill>
                  <a:srgbClr val="FF0000"/>
                </a:solidFill>
                <a:ea typeface="+mj-ea"/>
              </a:rPr>
              <a:t>3</a:t>
            </a:r>
            <a:r>
              <a:rPr lang="en-US" dirty="0" smtClean="0">
                <a:ea typeface="+mj-ea"/>
              </a:rPr>
              <a:t>)</a:t>
            </a:r>
            <a:endParaRPr lang="en-US" dirty="0">
              <a:ea typeface="+mj-ea"/>
            </a:endParaRPr>
          </a:p>
        </p:txBody>
      </p:sp>
      <p:sp>
        <p:nvSpPr>
          <p:cNvPr id="38915" name="Content Placeholder 2"/>
          <p:cNvSpPr>
            <a:spLocks noGrp="1"/>
          </p:cNvSpPr>
          <p:nvPr>
            <p:ph idx="1"/>
          </p:nvPr>
        </p:nvSpPr>
        <p:spPr>
          <a:xfrm>
            <a:off x="609600" y="1774825"/>
            <a:ext cx="7924800" cy="4625975"/>
          </a:xfrm>
        </p:spPr>
        <p:txBody>
          <a:bodyPr/>
          <a:lstStyle/>
          <a:p>
            <a:r>
              <a:rPr lang="en-US" altLang="en-US" smtClean="0"/>
              <a:t>Office performance is assessed  </a:t>
            </a:r>
          </a:p>
          <a:p>
            <a:r>
              <a:rPr lang="en-US" altLang="en-US" smtClean="0"/>
              <a:t>PMT calibrates and consolidates results</a:t>
            </a:r>
          </a:p>
          <a:p>
            <a:r>
              <a:rPr lang="en-US" altLang="en-US" smtClean="0"/>
              <a:t>Head of Agency determines final office ratings</a:t>
            </a:r>
          </a:p>
          <a:p>
            <a:r>
              <a:rPr lang="en-US" altLang="en-US" smtClean="0"/>
              <a:t>Individual ratings are based solely on performance, no need for self-rating</a:t>
            </a:r>
          </a:p>
          <a:p>
            <a:r>
              <a:rPr lang="en-US" altLang="en-US" smtClean="0"/>
              <a:t>Supervisors rate individual employees thru documents, reports and verifiable output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8077200" cy="1252728"/>
          </a:xfrm>
        </p:spPr>
        <p:txBody>
          <a:bodyPr/>
          <a:lstStyle/>
          <a:p>
            <a:pPr>
              <a:defRPr/>
            </a:pPr>
            <a:r>
              <a:rPr lang="en-US" dirty="0" smtClean="0">
                <a:ea typeface="+mj-ea"/>
              </a:rPr>
              <a:t>Rewarding &amp; Planning (</a:t>
            </a:r>
            <a:r>
              <a:rPr lang="en-US" dirty="0" smtClean="0">
                <a:solidFill>
                  <a:srgbClr val="FF0000"/>
                </a:solidFill>
                <a:ea typeface="+mj-ea"/>
              </a:rPr>
              <a:t>4</a:t>
            </a:r>
            <a:r>
              <a:rPr lang="en-US" dirty="0" smtClean="0">
                <a:ea typeface="+mj-ea"/>
              </a:rPr>
              <a:t>)</a:t>
            </a:r>
            <a:endParaRPr lang="en-US" dirty="0">
              <a:ea typeface="+mj-ea"/>
            </a:endParaRPr>
          </a:p>
        </p:txBody>
      </p:sp>
      <p:sp>
        <p:nvSpPr>
          <p:cNvPr id="39939" name="Content Placeholder 2"/>
          <p:cNvSpPr>
            <a:spLocks noGrp="1"/>
          </p:cNvSpPr>
          <p:nvPr>
            <p:ph idx="1"/>
          </p:nvPr>
        </p:nvSpPr>
        <p:spPr>
          <a:xfrm>
            <a:off x="457200" y="1774825"/>
            <a:ext cx="8153400" cy="4625975"/>
          </a:xfrm>
        </p:spPr>
        <p:txBody>
          <a:bodyPr/>
          <a:lstStyle/>
          <a:p>
            <a:r>
              <a:rPr lang="en-US" altLang="en-US" smtClean="0"/>
              <a:t>Discussions on strengths, gaps, career paths</a:t>
            </a:r>
          </a:p>
          <a:p>
            <a:r>
              <a:rPr lang="en-US" altLang="en-US" smtClean="0"/>
              <a:t>Type of interventions are identified</a:t>
            </a:r>
          </a:p>
          <a:p>
            <a:r>
              <a:rPr lang="en-US" altLang="en-US" smtClean="0"/>
              <a:t>Correct performances and deviations</a:t>
            </a:r>
          </a:p>
          <a:p>
            <a:r>
              <a:rPr lang="en-US" altLang="en-US" smtClean="0"/>
              <a:t>Setting up of developmental programs to</a:t>
            </a:r>
          </a:p>
          <a:p>
            <a:pPr>
              <a:buFont typeface="Wingdings 2" pitchFamily="18" charset="2"/>
              <a:buNone/>
            </a:pPr>
            <a:r>
              <a:rPr lang="en-US" altLang="en-US" smtClean="0"/>
              <a:t>	improve performance</a:t>
            </a:r>
          </a:p>
          <a:p>
            <a:r>
              <a:rPr lang="en-US" altLang="en-US" smtClean="0"/>
              <a:t>PMT selects potential PRAISE awardees and</a:t>
            </a:r>
          </a:p>
          <a:p>
            <a:pPr>
              <a:buFont typeface="Wingdings 2" pitchFamily="18" charset="2"/>
              <a:buNone/>
            </a:pPr>
            <a:r>
              <a:rPr lang="en-US" altLang="en-US" smtClean="0"/>
              <a:t>	and examplars/top performers</a:t>
            </a:r>
          </a:p>
          <a:p>
            <a:pPr>
              <a:buFont typeface="Wingdings 2" pitchFamily="18" charset="2"/>
              <a:buNone/>
            </a:pPr>
            <a:endParaRPr lang="en-US" alt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1250950"/>
          </a:xfrm>
        </p:spPr>
        <p:txBody>
          <a:bodyPr/>
          <a:lstStyle/>
          <a:p>
            <a:pPr>
              <a:defRPr/>
            </a:pPr>
            <a:r>
              <a:rPr lang="en-US" dirty="0" smtClean="0">
                <a:ea typeface="+mj-ea"/>
              </a:rPr>
              <a:t>Importance</a:t>
            </a:r>
            <a:endParaRPr lang="en-US" dirty="0">
              <a:ea typeface="+mj-ea"/>
            </a:endParaRPr>
          </a:p>
        </p:txBody>
      </p:sp>
      <p:sp>
        <p:nvSpPr>
          <p:cNvPr id="11267" name="Content Placeholder 2"/>
          <p:cNvSpPr>
            <a:spLocks noGrp="1"/>
          </p:cNvSpPr>
          <p:nvPr>
            <p:ph sz="half" idx="1"/>
          </p:nvPr>
        </p:nvSpPr>
        <p:spPr>
          <a:xfrm>
            <a:off x="457200" y="1773238"/>
            <a:ext cx="4038600" cy="4624387"/>
          </a:xfrm>
        </p:spPr>
        <p:txBody>
          <a:bodyPr/>
          <a:lstStyle/>
          <a:p>
            <a:r>
              <a:rPr lang="en-US" altLang="en-US" smtClean="0"/>
              <a:t>Increases productivity</a:t>
            </a:r>
          </a:p>
          <a:p>
            <a:pPr>
              <a:buFont typeface="Wingdings 2" pitchFamily="18" charset="2"/>
              <a:buNone/>
            </a:pPr>
            <a:endParaRPr lang="en-US" altLang="en-US" smtClean="0"/>
          </a:p>
          <a:p>
            <a:r>
              <a:rPr lang="en-US" altLang="en-US" smtClean="0"/>
              <a:t>Improves morale and motivation</a:t>
            </a:r>
          </a:p>
          <a:p>
            <a:pPr>
              <a:buFont typeface="Wingdings 2" pitchFamily="18" charset="2"/>
              <a:buNone/>
            </a:pPr>
            <a:endParaRPr lang="en-US" altLang="en-US" smtClean="0"/>
          </a:p>
          <a:p>
            <a:r>
              <a:rPr lang="en-US" altLang="en-US" smtClean="0"/>
              <a:t>Allows greater coordination between and among employees and managers</a:t>
            </a:r>
          </a:p>
        </p:txBody>
      </p:sp>
      <p:sp>
        <p:nvSpPr>
          <p:cNvPr id="11268" name="Content Placeholder 3"/>
          <p:cNvSpPr>
            <a:spLocks noGrp="1"/>
          </p:cNvSpPr>
          <p:nvPr>
            <p:ph sz="half" idx="2"/>
          </p:nvPr>
        </p:nvSpPr>
        <p:spPr>
          <a:xfrm>
            <a:off x="4648200" y="1773238"/>
            <a:ext cx="4038600" cy="4624387"/>
          </a:xfrm>
        </p:spPr>
        <p:txBody>
          <a:bodyPr/>
          <a:lstStyle/>
          <a:p>
            <a:r>
              <a:rPr lang="en-US" altLang="en-US" smtClean="0"/>
              <a:t>Focuses on planning, not just appraisal</a:t>
            </a:r>
          </a:p>
          <a:p>
            <a:pPr>
              <a:buFont typeface="Wingdings 2" pitchFamily="18" charset="2"/>
              <a:buNone/>
            </a:pPr>
            <a:endParaRPr lang="en-US" altLang="en-US" smtClean="0"/>
          </a:p>
          <a:p>
            <a:r>
              <a:rPr lang="en-US" altLang="en-US" smtClean="0"/>
              <a:t>Seeks communications rather than relying on required forms</a:t>
            </a:r>
          </a:p>
          <a:p>
            <a:pPr>
              <a:buFont typeface="Wingdings 2" pitchFamily="18" charset="2"/>
              <a:buNone/>
            </a:pPr>
            <a:endParaRPr lang="en-US" altLang="en-US" smtClean="0"/>
          </a:p>
          <a:p>
            <a:r>
              <a:rPr lang="en-US" altLang="en-US" smtClean="0"/>
              <a:t>Looks at the present and the future, rather than the past</a:t>
            </a:r>
          </a:p>
          <a:p>
            <a:endParaRPr lang="en-US"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SPMS Calendar</a:t>
            </a:r>
            <a:endParaRPr lang="en-US" dirty="0">
              <a:ea typeface="+mj-ea"/>
            </a:endParaRPr>
          </a:p>
        </p:txBody>
      </p:sp>
      <p:pic>
        <p:nvPicPr>
          <p:cNvPr id="40963"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1066800"/>
            <a:ext cx="9296400" cy="5791200"/>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001000" cy="1250950"/>
          </a:xfrm>
        </p:spPr>
        <p:txBody>
          <a:bodyPr/>
          <a:lstStyle/>
          <a:p>
            <a:pPr eaLnBrk="1" hangingPunct="1">
              <a:defRPr/>
            </a:pPr>
            <a:r>
              <a:rPr lang="en-US" dirty="0" smtClean="0">
                <a:ea typeface="+mj-ea"/>
              </a:rPr>
              <a:t>Rating Period</a:t>
            </a:r>
            <a:endParaRPr lang="en-US" dirty="0">
              <a:ea typeface="+mj-ea"/>
            </a:endParaRPr>
          </a:p>
        </p:txBody>
      </p:sp>
      <p:sp>
        <p:nvSpPr>
          <p:cNvPr id="41987" name="Content Placeholder 2"/>
          <p:cNvSpPr>
            <a:spLocks noGrp="1"/>
          </p:cNvSpPr>
          <p:nvPr>
            <p:ph sz="half" idx="1"/>
          </p:nvPr>
        </p:nvSpPr>
        <p:spPr>
          <a:xfrm>
            <a:off x="457200" y="1773238"/>
            <a:ext cx="4038600" cy="4624387"/>
          </a:xfrm>
        </p:spPr>
        <p:txBody>
          <a:bodyPr/>
          <a:lstStyle/>
          <a:p>
            <a:pPr eaLnBrk="1" hangingPunct="1"/>
            <a:r>
              <a:rPr lang="en-US" altLang="en-US" sz="2400" smtClean="0"/>
              <a:t>Performance evaluation shall be done </a:t>
            </a:r>
            <a:r>
              <a:rPr lang="en-US" altLang="en-US" sz="2400" u="sng" smtClean="0"/>
              <a:t>Semi-Annually</a:t>
            </a:r>
          </a:p>
          <a:p>
            <a:pPr eaLnBrk="1" hangingPunct="1"/>
            <a:endParaRPr lang="en-US" altLang="en-US" sz="2400" b="1" smtClean="0"/>
          </a:p>
          <a:p>
            <a:pPr eaLnBrk="1" hangingPunct="1"/>
            <a:r>
              <a:rPr lang="en-US" altLang="en-US" sz="2400" smtClean="0"/>
              <a:t>The minimum appraisal period is at least ninety (90) calendar  days or three (3) months</a:t>
            </a:r>
          </a:p>
          <a:p>
            <a:pPr eaLnBrk="1" hangingPunct="1"/>
            <a:endParaRPr lang="en-US" altLang="en-US" sz="2400" smtClean="0"/>
          </a:p>
          <a:p>
            <a:pPr eaLnBrk="1" hangingPunct="1"/>
            <a:r>
              <a:rPr lang="en-US" altLang="en-US" sz="2400" smtClean="0"/>
              <a:t>The maximum appraisal period is not longer than one (1) calendar year</a:t>
            </a:r>
          </a:p>
          <a:p>
            <a:pPr eaLnBrk="1" hangingPunct="1"/>
            <a:endParaRPr lang="en-US" altLang="en-US" smtClean="0"/>
          </a:p>
          <a:p>
            <a:pPr eaLnBrk="1" hangingPunct="1"/>
            <a:endParaRPr lang="en-US" altLang="en-US" smtClean="0"/>
          </a:p>
        </p:txBody>
      </p:sp>
      <p:pic>
        <p:nvPicPr>
          <p:cNvPr id="41988" name="Picture 2" descr="C:\Users\Noel Salumbides\Desktop\spms images\pay-for-performance-model.pn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876800" y="1600200"/>
            <a:ext cx="3810000" cy="49530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5072"/>
            <a:ext cx="8153400" cy="1252728"/>
          </a:xfrm>
        </p:spPr>
        <p:txBody>
          <a:bodyPr/>
          <a:lstStyle/>
          <a:p>
            <a:pPr eaLnBrk="1" fontAlgn="auto" hangingPunct="1">
              <a:spcAft>
                <a:spcPts val="0"/>
              </a:spcAft>
              <a:defRPr/>
            </a:pPr>
            <a:r>
              <a:rPr lang="en-US" smtClean="0">
                <a:solidFill>
                  <a:schemeClr val="accent1">
                    <a:satMod val="150000"/>
                  </a:schemeClr>
                </a:solidFill>
                <a:ea typeface="+mj-ea"/>
              </a:rPr>
              <a:t>Rating </a:t>
            </a:r>
            <a:r>
              <a:rPr lang="en-US" dirty="0" smtClean="0">
                <a:solidFill>
                  <a:schemeClr val="accent1">
                    <a:satMod val="150000"/>
                  </a:schemeClr>
                </a:solidFill>
                <a:ea typeface="+mj-ea"/>
              </a:rPr>
              <a:t>Scale</a:t>
            </a:r>
            <a:endParaRPr lang="en-US" dirty="0">
              <a:solidFill>
                <a:schemeClr val="accent1">
                  <a:satMod val="150000"/>
                </a:schemeClr>
              </a:solidFill>
              <a:ea typeface="+mj-ea"/>
            </a:endParaRPr>
          </a:p>
        </p:txBody>
      </p:sp>
      <p:graphicFrame>
        <p:nvGraphicFramePr>
          <p:cNvPr id="5" name="Group 168"/>
          <p:cNvGraphicFramePr>
            <a:graphicFrameLocks/>
          </p:cNvGraphicFramePr>
          <p:nvPr/>
        </p:nvGraphicFramePr>
        <p:xfrm>
          <a:off x="690563" y="1752600"/>
          <a:ext cx="7843837" cy="4800600"/>
        </p:xfrm>
        <a:graphic>
          <a:graphicData uri="http://schemas.openxmlformats.org/drawingml/2006/table">
            <a:tbl>
              <a:tblPr/>
              <a:tblGrid>
                <a:gridCol w="1219200"/>
                <a:gridCol w="1447800"/>
                <a:gridCol w="5176837"/>
              </a:tblGrid>
              <a:tr h="37584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Rating</a:t>
                      </a:r>
                    </a:p>
                  </a:txBody>
                  <a:tcPr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c hMerge="1">
                  <a:txBody>
                    <a:bodyPr/>
                    <a:lstStyle/>
                    <a:p>
                      <a:endParaRPr lang="en-PH"/>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Description</a:t>
                      </a:r>
                    </a:p>
                  </a:txBody>
                  <a:tcPr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r>
              <a:tr h="3666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Numerical</a:t>
                      </a:r>
                    </a:p>
                  </a:txBody>
                  <a:tcPr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Adjectival</a:t>
                      </a:r>
                    </a:p>
                  </a:txBody>
                  <a:tcPr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c vMerge="1">
                  <a:txBody>
                    <a:bodyPr/>
                    <a:lstStyle/>
                    <a:p>
                      <a:endParaRPr lang="en-PH"/>
                    </a:p>
                  </a:txBody>
                  <a:tcPr/>
                </a:tc>
              </a:tr>
              <a:tr h="15095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5</a:t>
                      </a:r>
                    </a:p>
                  </a:txBody>
                  <a:tcPr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charset="0"/>
                        </a:rPr>
                        <a:t>Outstanding</a:t>
                      </a:r>
                    </a:p>
                  </a:txBody>
                  <a:tcPr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Extraordinary level of achievement</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Exceptional job mastery in all major areas of responsibility have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charset="0"/>
                        </a:rPr>
                        <a:t> demonstrated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Marked excellence of achievement and contributions to the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charset="0"/>
                        </a:rPr>
                        <a:t>  organization</a:t>
                      </a:r>
                    </a:p>
                  </a:txBody>
                  <a:tcPr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99FF"/>
                    </a:solidFill>
                  </a:tcPr>
                </a:tc>
              </a:tr>
              <a:tr h="6294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4</a:t>
                      </a:r>
                    </a:p>
                  </a:txBody>
                  <a:tcPr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Very Satisfactory</a:t>
                      </a:r>
                    </a:p>
                  </a:txBody>
                  <a:tcPr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Exceeded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All goals, objectives and targets were achieved above standards</a:t>
                      </a:r>
                    </a:p>
                  </a:txBody>
                  <a:tcPr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FF99"/>
                    </a:solidFill>
                  </a:tcPr>
                </a:tc>
              </a:tr>
              <a:tr h="6294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3</a:t>
                      </a:r>
                    </a:p>
                  </a:txBody>
                  <a:tcPr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Satisfactory</a:t>
                      </a:r>
                    </a:p>
                  </a:txBody>
                  <a:tcPr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Met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Most critical annual goals are met</a:t>
                      </a:r>
                    </a:p>
                  </a:txBody>
                  <a:tcPr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chemeClr val="accent1"/>
                    </a:solidFill>
                  </a:tcPr>
                </a:tc>
              </a:tr>
              <a:tr h="6294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2</a:t>
                      </a:r>
                    </a:p>
                  </a:txBody>
                  <a:tcPr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Unsatisfactory</a:t>
                      </a:r>
                    </a:p>
                  </a:txBody>
                  <a:tcPr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Failed to meet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One or more of the most critical goals were not met</a:t>
                      </a: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CC99"/>
                    </a:solidFill>
                  </a:tcPr>
                </a:tc>
              </a:tr>
              <a:tr h="6600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1</a:t>
                      </a:r>
                    </a:p>
                  </a:txBody>
                  <a:tcPr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Poor</a:t>
                      </a:r>
                    </a:p>
                  </a:txBody>
                  <a:tcPr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 </a:t>
                      </a:r>
                      <a:r>
                        <a:rPr kumimoji="0" lang="en-US" sz="1600" b="0" i="0" u="none" strike="noStrike" cap="none" normalizeH="0" baseline="0" dirty="0" smtClean="0">
                          <a:ln>
                            <a:noFill/>
                          </a:ln>
                          <a:solidFill>
                            <a:srgbClr val="000000"/>
                          </a:solidFill>
                          <a:effectLst/>
                          <a:latin typeface="Arial Narrow" pitchFamily="34" charset="0"/>
                          <a:cs typeface="Arial" charset="0"/>
                        </a:rPr>
                        <a:t>Consistently below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Reasonable progress toward critical goals was not made</a:t>
                      </a: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solidFill>
                      <a:srgbClr val="CC99FF"/>
                    </a:solidFill>
                  </a:tcPr>
                </a:tc>
              </a:tr>
            </a:tbl>
          </a:graphicData>
        </a:graphic>
      </p:graphicFrame>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8077200" cy="1252728"/>
          </a:xfrm>
        </p:spPr>
        <p:txBody>
          <a:bodyPr/>
          <a:lstStyle/>
          <a:p>
            <a:pPr>
              <a:defRPr/>
            </a:pPr>
            <a:r>
              <a:rPr lang="en-US" dirty="0" smtClean="0">
                <a:ea typeface="+mj-ea"/>
              </a:rPr>
              <a:t>SPMS Formula on Rating</a:t>
            </a:r>
            <a:endParaRPr lang="id-ID" dirty="0">
              <a:ea typeface="+mj-ea"/>
            </a:endParaRPr>
          </a:p>
        </p:txBody>
      </p:sp>
      <p:sp>
        <p:nvSpPr>
          <p:cNvPr id="3" name="Content Placeholder 2"/>
          <p:cNvSpPr>
            <a:spLocks noGrp="1"/>
          </p:cNvSpPr>
          <p:nvPr>
            <p:ph idx="1"/>
          </p:nvPr>
        </p:nvSpPr>
        <p:spPr>
          <a:xfrm>
            <a:off x="838200" y="1981200"/>
            <a:ext cx="7467600" cy="4419600"/>
          </a:xfrm>
        </p:spPr>
        <p:txBody>
          <a:bodyPr/>
          <a:lstStyle/>
          <a:p>
            <a:pPr>
              <a:defRPr/>
            </a:pPr>
            <a:r>
              <a:rPr lang="en-US" u="sng" dirty="0" smtClean="0">
                <a:ea typeface="+mn-ea"/>
              </a:rPr>
              <a:t>General Rule</a:t>
            </a:r>
          </a:p>
          <a:p>
            <a:pPr marL="119062" indent="0">
              <a:buFont typeface="Wingdings 2" pitchFamily="18" charset="2"/>
              <a:buNone/>
              <a:defRPr/>
            </a:pPr>
            <a:endParaRPr lang="en-US" dirty="0">
              <a:ea typeface="+mn-ea"/>
            </a:endParaRPr>
          </a:p>
          <a:p>
            <a:pPr marL="119062" indent="0">
              <a:buFont typeface="Wingdings 2" pitchFamily="18" charset="2"/>
              <a:buNone/>
              <a:defRPr/>
            </a:pPr>
            <a:r>
              <a:rPr lang="en-US" dirty="0" smtClean="0">
                <a:ea typeface="+mn-ea"/>
              </a:rPr>
              <a:t>	The average performance rating of all individual employees shall </a:t>
            </a:r>
            <a:r>
              <a:rPr lang="en-US" u="sng" dirty="0" smtClean="0">
                <a:ea typeface="+mn-ea"/>
              </a:rPr>
              <a:t>NOT</a:t>
            </a:r>
            <a:r>
              <a:rPr lang="en-US" dirty="0" smtClean="0">
                <a:ea typeface="+mn-ea"/>
              </a:rPr>
              <a:t> go higher than the final performance rating of the office</a:t>
            </a:r>
          </a:p>
          <a:p>
            <a:pPr marL="119062" indent="0">
              <a:buFont typeface="Wingdings 2" pitchFamily="18" charset="2"/>
              <a:buNone/>
              <a:defRPr/>
            </a:pPr>
            <a:r>
              <a:rPr lang="en-US" dirty="0" smtClean="0">
                <a:ea typeface="+mn-ea"/>
              </a:rPr>
              <a:t> 		</a:t>
            </a:r>
          </a:p>
          <a:p>
            <a:pPr marL="119062" indent="0">
              <a:buFont typeface="Wingdings 2" pitchFamily="18" charset="2"/>
              <a:buNone/>
              <a:defRPr/>
            </a:pPr>
            <a:r>
              <a:rPr lang="en-US" dirty="0">
                <a:ea typeface="+mn-ea"/>
              </a:rPr>
              <a:t>	</a:t>
            </a:r>
            <a:r>
              <a:rPr lang="en-US" dirty="0" smtClean="0">
                <a:ea typeface="+mn-ea"/>
              </a:rPr>
              <a:t>	     </a:t>
            </a:r>
            <a:r>
              <a:rPr lang="en-US" b="1" u="sng" dirty="0" smtClean="0">
                <a:ea typeface="+mn-ea"/>
              </a:rPr>
              <a:t>( O.R.  =  A. R. E. )</a:t>
            </a:r>
          </a:p>
          <a:p>
            <a:pPr marL="119062" indent="0">
              <a:buFont typeface="Wingdings 2" pitchFamily="18" charset="2"/>
              <a:buNone/>
              <a:defRPr/>
            </a:pPr>
            <a:endParaRPr lang="en-US" dirty="0">
              <a:ea typeface="+mn-ea"/>
            </a:endParaRPr>
          </a:p>
          <a:p>
            <a:pPr marL="119062" indent="0">
              <a:buFont typeface="Wingdings 2" pitchFamily="18" charset="2"/>
              <a:buNone/>
              <a:defRPr/>
            </a:pPr>
            <a:r>
              <a:rPr lang="en-US" dirty="0" smtClean="0">
                <a:ea typeface="+mn-ea"/>
              </a:rPr>
              <a:t>	</a:t>
            </a:r>
            <a:endParaRPr lang="id-ID" dirty="0">
              <a:ea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 SPMS Full Implementation</a:t>
            </a:r>
            <a:endParaRPr lang="id-ID" dirty="0">
              <a:ea typeface="+mj-ea"/>
            </a:endParaRPr>
          </a:p>
        </p:txBody>
      </p:sp>
      <p:sp>
        <p:nvSpPr>
          <p:cNvPr id="45059" name="Content Placeholder 2"/>
          <p:cNvSpPr>
            <a:spLocks noGrp="1"/>
          </p:cNvSpPr>
          <p:nvPr>
            <p:ph idx="1"/>
          </p:nvPr>
        </p:nvSpPr>
        <p:spPr>
          <a:xfrm>
            <a:off x="457200" y="1981200"/>
            <a:ext cx="8229600" cy="4419600"/>
          </a:xfrm>
        </p:spPr>
        <p:txBody>
          <a:bodyPr/>
          <a:lstStyle/>
          <a:p>
            <a:r>
              <a:rPr lang="en-US" altLang="en-US" smtClean="0"/>
              <a:t>Starting January 2015, all agencies (NGAs, GOCCs, GFIs, SUCs, LGUs) must fully migrate to and adopt SPMS</a:t>
            </a:r>
          </a:p>
          <a:p>
            <a:endParaRPr lang="en-US" altLang="en-US" smtClean="0"/>
          </a:p>
          <a:p>
            <a:r>
              <a:rPr lang="en-US" altLang="en-US" smtClean="0"/>
              <a:t>No functional SPMS means agency</a:t>
            </a:r>
            <a:r>
              <a:rPr lang="ja-JP" altLang="en-US" smtClean="0"/>
              <a:t>’</a:t>
            </a:r>
            <a:r>
              <a:rPr lang="en-US" altLang="ja-JP" smtClean="0"/>
              <a:t>s ineligibility to Grant of Step Increment based on Meritorious Performance pursuant to Joint CSC-DBM Circular No. 1, Series of 2012 </a:t>
            </a:r>
          </a:p>
          <a:p>
            <a:pPr>
              <a:buFont typeface="Wingdings 2" pitchFamily="18" charset="2"/>
              <a:buNone/>
            </a:pPr>
            <a:endParaRPr lang="en-US" alt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53000"/>
          </a:xfrm>
        </p:spPr>
        <p:txBody>
          <a:bodyPr/>
          <a:lstStyle/>
          <a:p>
            <a:pPr>
              <a:buFont typeface="Wingdings" panose="05000000000000000000" pitchFamily="2" charset="2"/>
              <a:buChar char="§"/>
              <a:defRPr/>
            </a:pPr>
            <a:r>
              <a:rPr lang="en-US" dirty="0" smtClean="0">
                <a:ea typeface="+mn-ea"/>
              </a:rPr>
              <a:t>No SPMS, all personnel actions will be affected such as promotions, incentives, scholarships, learning and development and other rewards and recognition programs</a:t>
            </a:r>
          </a:p>
          <a:p>
            <a:pPr marL="119062" indent="0">
              <a:buFont typeface="Wingdings 2" pitchFamily="18" charset="2"/>
              <a:buNone/>
              <a:defRPr/>
            </a:pPr>
            <a:endParaRPr lang="en-US" dirty="0" smtClean="0">
              <a:ea typeface="+mn-ea"/>
            </a:endParaRPr>
          </a:p>
          <a:p>
            <a:pPr>
              <a:buFont typeface="Wingdings" panose="05000000000000000000" pitchFamily="2" charset="2"/>
              <a:buChar char="§"/>
              <a:defRPr/>
            </a:pPr>
            <a:r>
              <a:rPr lang="en-US" altLang="en-US" dirty="0" smtClean="0">
                <a:ea typeface="+mn-ea"/>
              </a:rPr>
              <a:t>Administrative sanction for violation of reasonable office rules and regulations and simple neglect of duty for supervisors or employees responsible for delay or non-submission OPCR and IPCR</a:t>
            </a:r>
          </a:p>
          <a:p>
            <a:pPr>
              <a:buFont typeface="Wingdings" panose="05000000000000000000" pitchFamily="2" charset="2"/>
              <a:buChar char="§"/>
              <a:defRPr/>
            </a:pPr>
            <a:endParaRPr lang="en-US" dirty="0" smtClean="0">
              <a:ea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PH" altLang="en-US" smtClean="0">
                <a:ln>
                  <a:noFill/>
                </a:ln>
              </a:rPr>
              <a:t>THE SPMS PROCESS</a:t>
            </a:r>
          </a:p>
        </p:txBody>
      </p:sp>
      <p:pic>
        <p:nvPicPr>
          <p:cNvPr id="717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544491" y="2025650"/>
            <a:ext cx="2671763" cy="4357688"/>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423774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2362200" y="6049963"/>
            <a:ext cx="6705600" cy="685800"/>
          </a:xfrm>
        </p:spPr>
        <p:txBody>
          <a:bodyPr/>
          <a:lstStyle/>
          <a:p>
            <a:r>
              <a:rPr lang="en-PH" altLang="en-US" b="1" i="1" smtClean="0"/>
              <a:t>   </a:t>
            </a:r>
          </a:p>
        </p:txBody>
      </p:sp>
      <p:sp>
        <p:nvSpPr>
          <p:cNvPr id="8195" name="TextBox 1"/>
          <p:cNvSpPr txBox="1">
            <a:spLocks noChangeArrowheads="1"/>
          </p:cNvSpPr>
          <p:nvPr/>
        </p:nvSpPr>
        <p:spPr bwMode="auto">
          <a:xfrm>
            <a:off x="458083" y="609600"/>
            <a:ext cx="2379177" cy="584775"/>
          </a:xfrm>
          <a:prstGeom prst="rect">
            <a:avLst/>
          </a:prstGeom>
          <a:solidFill>
            <a:srgbClr val="C00000"/>
          </a:solidFill>
          <a:ln w="9525">
            <a:solidFill>
              <a:srgbClr val="C00000"/>
            </a:solidFill>
            <a:miter lim="800000"/>
            <a:headEnd/>
            <a:tailEnd/>
          </a:ln>
        </p:spPr>
        <p:txBody>
          <a:bodyPr wrap="non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lgn="r"/>
            <a:r>
              <a:rPr lang="en-PH" altLang="en-US" sz="3200" b="1">
                <a:solidFill>
                  <a:schemeClr val="bg1"/>
                </a:solidFill>
                <a:latin typeface="Candara" pitchFamily="34" charset="0"/>
              </a:rPr>
              <a:t>SPMS CYCLE</a:t>
            </a:r>
          </a:p>
        </p:txBody>
      </p:sp>
      <p:pic>
        <p:nvPicPr>
          <p:cNvPr id="5" name="Picture 2"/>
          <p:cNvPicPr>
            <a:picLocks noChangeAspect="1" noChangeArrowheads="1"/>
          </p:cNvPicPr>
          <p:nvPr/>
        </p:nvPicPr>
        <p:blipFill>
          <a:blip r:embed="rId3" cstate="print"/>
          <a:srcRect l="33500" t="27556" r="31000" b="11111"/>
          <a:stretch>
            <a:fillRect/>
          </a:stretch>
        </p:blipFill>
        <p:spPr bwMode="auto">
          <a:xfrm>
            <a:off x="1752600" y="1066800"/>
            <a:ext cx="5410200" cy="533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p:cNvSpPr/>
          <p:nvPr/>
        </p:nvSpPr>
        <p:spPr>
          <a:xfrm>
            <a:off x="4525566" y="2409825"/>
            <a:ext cx="3124200" cy="1828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xmlns="" val="2906996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704" y="1379538"/>
            <a:ext cx="6430565" cy="2616200"/>
          </a:xfrm>
        </p:spPr>
        <p:txBody>
          <a:bodyPr rtlCol="0">
            <a:normAutofit/>
          </a:bodyPr>
          <a:lstStyle/>
          <a:p>
            <a:pPr fontAlgn="auto">
              <a:spcAft>
                <a:spcPts val="0"/>
              </a:spcAft>
              <a:defRPr/>
            </a:pPr>
            <a:r>
              <a:rPr lang="en-US" dirty="0" smtClean="0"/>
              <a:t>Office Performance &amp; Commitment Review (OPCR) Form</a:t>
            </a:r>
            <a:endParaRPr lang="id-ID" dirty="0"/>
          </a:p>
        </p:txBody>
      </p:sp>
      <p:pic>
        <p:nvPicPr>
          <p:cNvPr id="9219"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88619" y="3600450"/>
            <a:ext cx="26289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0035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l="2116" t="5275" r="21181" b="7527"/>
          <a:stretch>
            <a:fillRect/>
          </a:stretch>
        </p:blipFill>
        <p:spPr bwMode="auto">
          <a:xfrm>
            <a:off x="0" y="0"/>
            <a:ext cx="9144000" cy="685800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sp>
        <p:nvSpPr>
          <p:cNvPr id="3" name="Oval 2"/>
          <p:cNvSpPr/>
          <p:nvPr/>
        </p:nvSpPr>
        <p:spPr>
          <a:xfrm>
            <a:off x="-202843" y="3928055"/>
            <a:ext cx="1700012" cy="144391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7086110" y="2619376"/>
            <a:ext cx="1562100" cy="809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xmlns="" val="797822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1250950"/>
          </a:xfrm>
        </p:spPr>
        <p:txBody>
          <a:bodyPr/>
          <a:lstStyle/>
          <a:p>
            <a:pPr>
              <a:defRPr/>
            </a:pPr>
            <a:r>
              <a:rPr lang="en-US" dirty="0" smtClean="0">
                <a:ea typeface="+mj-ea"/>
              </a:rPr>
              <a:t>Performance Management</a:t>
            </a:r>
            <a:endParaRPr lang="en-US" dirty="0">
              <a:ea typeface="+mj-ea"/>
            </a:endParaRPr>
          </a:p>
        </p:txBody>
      </p:sp>
      <p:sp>
        <p:nvSpPr>
          <p:cNvPr id="12291" name="Content Placeholder 2"/>
          <p:cNvSpPr>
            <a:spLocks noGrp="1"/>
          </p:cNvSpPr>
          <p:nvPr>
            <p:ph sz="half" idx="1"/>
          </p:nvPr>
        </p:nvSpPr>
        <p:spPr>
          <a:xfrm>
            <a:off x="457200" y="1801813"/>
            <a:ext cx="4038600" cy="4624387"/>
          </a:xfrm>
        </p:spPr>
        <p:txBody>
          <a:bodyPr/>
          <a:lstStyle/>
          <a:p>
            <a:r>
              <a:rPr lang="en-US" altLang="en-US" smtClean="0"/>
              <a:t>A process </a:t>
            </a:r>
          </a:p>
          <a:p>
            <a:pPr>
              <a:buFont typeface="Wingdings 2" pitchFamily="18" charset="2"/>
              <a:buNone/>
            </a:pPr>
            <a:endParaRPr lang="en-US" altLang="en-US" smtClean="0"/>
          </a:p>
          <a:p>
            <a:pPr>
              <a:buFont typeface="Wingdings" pitchFamily="2" charset="2"/>
              <a:buChar char="Ø"/>
            </a:pPr>
            <a:r>
              <a:rPr lang="en-US" altLang="en-US" smtClean="0"/>
              <a:t>Used to ensure that goals are being met in the most efficient and effective manner</a:t>
            </a:r>
          </a:p>
        </p:txBody>
      </p:sp>
      <p:sp>
        <p:nvSpPr>
          <p:cNvPr id="12292" name="Content Placeholder 3"/>
          <p:cNvSpPr>
            <a:spLocks noGrp="1"/>
          </p:cNvSpPr>
          <p:nvPr>
            <p:ph sz="half" idx="2"/>
          </p:nvPr>
        </p:nvSpPr>
        <p:spPr>
          <a:xfrm>
            <a:off x="4648200" y="1773238"/>
            <a:ext cx="4038600" cy="4624387"/>
          </a:xfrm>
        </p:spPr>
        <p:txBody>
          <a:bodyPr/>
          <a:lstStyle/>
          <a:p>
            <a:r>
              <a:rPr lang="en-US" altLang="en-US" smtClean="0"/>
              <a:t>A system</a:t>
            </a:r>
          </a:p>
          <a:p>
            <a:endParaRPr lang="en-US" altLang="en-US" smtClean="0"/>
          </a:p>
          <a:p>
            <a:pPr>
              <a:buFont typeface="Wingdings" pitchFamily="2" charset="2"/>
              <a:buChar char="Ø"/>
            </a:pPr>
            <a:r>
              <a:rPr lang="en-US" altLang="en-US" smtClean="0"/>
              <a:t>Utilized to align resources, initiatives, activities and employees to organizational priorities to deliver the desired tangible results (MFO = products or services)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6"/>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fontAlgn="base">
              <a:spcBef>
                <a:spcPct val="0"/>
              </a:spcBef>
              <a:spcAft>
                <a:spcPct val="0"/>
              </a:spcAft>
            </a:pPr>
            <a:endParaRPr lang="en-US" altLang="en-US" smtClean="0"/>
          </a:p>
        </p:txBody>
      </p:sp>
      <p:sp>
        <p:nvSpPr>
          <p:cNvPr id="11267"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fontAlgn="base">
              <a:spcBef>
                <a:spcPct val="0"/>
              </a:spcBef>
              <a:spcAft>
                <a:spcPct val="0"/>
              </a:spcAft>
            </a:pPr>
            <a:endParaRPr lang="en-US" altLang="en-US" sz="1200">
              <a:solidFill>
                <a:srgbClr val="898989"/>
              </a:solidFill>
              <a:latin typeface="Arial" charset="0"/>
              <a:ea typeface="MS PGothic" pitchFamily="34" charset="-128"/>
            </a:endParaRPr>
          </a:p>
        </p:txBody>
      </p:sp>
      <p:sp>
        <p:nvSpPr>
          <p:cNvPr id="11268" name="Line 745"/>
          <p:cNvSpPr>
            <a:spLocks noChangeShapeType="1"/>
          </p:cNvSpPr>
          <p:nvPr/>
        </p:nvSpPr>
        <p:spPr bwMode="auto">
          <a:xfrm>
            <a:off x="-35123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69" name="Line 747"/>
          <p:cNvSpPr>
            <a:spLocks noChangeShapeType="1"/>
          </p:cNvSpPr>
          <p:nvPr/>
        </p:nvSpPr>
        <p:spPr bwMode="auto">
          <a:xfrm>
            <a:off x="570310" y="48148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0" name="Line 750"/>
          <p:cNvSpPr>
            <a:spLocks noChangeShapeType="1"/>
          </p:cNvSpPr>
          <p:nvPr/>
        </p:nvSpPr>
        <p:spPr bwMode="auto">
          <a:xfrm>
            <a:off x="852488"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1" name="Line 753"/>
          <p:cNvSpPr>
            <a:spLocks noChangeShapeType="1"/>
          </p:cNvSpPr>
          <p:nvPr/>
        </p:nvSpPr>
        <p:spPr bwMode="auto">
          <a:xfrm>
            <a:off x="340042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2" name="Line 1512"/>
          <p:cNvSpPr>
            <a:spLocks noChangeShapeType="1"/>
          </p:cNvSpPr>
          <p:nvPr/>
        </p:nvSpPr>
        <p:spPr bwMode="auto">
          <a:xfrm>
            <a:off x="-35123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3" name="Line 1514"/>
          <p:cNvSpPr>
            <a:spLocks noChangeShapeType="1"/>
          </p:cNvSpPr>
          <p:nvPr/>
        </p:nvSpPr>
        <p:spPr bwMode="auto">
          <a:xfrm>
            <a:off x="570310" y="48148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4" name="Line 1517"/>
          <p:cNvSpPr>
            <a:spLocks noChangeShapeType="1"/>
          </p:cNvSpPr>
          <p:nvPr/>
        </p:nvSpPr>
        <p:spPr bwMode="auto">
          <a:xfrm>
            <a:off x="852488"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5" name="Line 1520"/>
          <p:cNvSpPr>
            <a:spLocks noChangeShapeType="1"/>
          </p:cNvSpPr>
          <p:nvPr/>
        </p:nvSpPr>
        <p:spPr bwMode="auto">
          <a:xfrm>
            <a:off x="340042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6" name="Line 2288"/>
          <p:cNvSpPr>
            <a:spLocks noChangeShapeType="1"/>
          </p:cNvSpPr>
          <p:nvPr/>
        </p:nvSpPr>
        <p:spPr bwMode="auto">
          <a:xfrm>
            <a:off x="-35123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7" name="Line 2290"/>
          <p:cNvSpPr>
            <a:spLocks noChangeShapeType="1"/>
          </p:cNvSpPr>
          <p:nvPr/>
        </p:nvSpPr>
        <p:spPr bwMode="auto">
          <a:xfrm>
            <a:off x="570310" y="48148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8" name="Line 2293"/>
          <p:cNvSpPr>
            <a:spLocks noChangeShapeType="1"/>
          </p:cNvSpPr>
          <p:nvPr/>
        </p:nvSpPr>
        <p:spPr bwMode="auto">
          <a:xfrm>
            <a:off x="852488"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279" name="Line 2296"/>
          <p:cNvSpPr>
            <a:spLocks noChangeShapeType="1"/>
          </p:cNvSpPr>
          <p:nvPr/>
        </p:nvSpPr>
        <p:spPr bwMode="auto">
          <a:xfrm>
            <a:off x="340042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graphicFrame>
        <p:nvGraphicFramePr>
          <p:cNvPr id="57868" name="Group 4620"/>
          <p:cNvGraphicFramePr>
            <a:graphicFrameLocks noGrp="1"/>
          </p:cNvGraphicFramePr>
          <p:nvPr>
            <p:extLst>
              <p:ext uri="{D42A27DB-BD31-4B8C-83A1-F6EECF244321}">
                <p14:modId xmlns:p14="http://schemas.microsoft.com/office/powerpoint/2010/main" xmlns="" val="2336909671"/>
              </p:ext>
            </p:extLst>
          </p:nvPr>
        </p:nvGraphicFramePr>
        <p:xfrm>
          <a:off x="0" y="374651"/>
          <a:ext cx="9144000" cy="7010749"/>
        </p:xfrm>
        <a:graphic>
          <a:graphicData uri="http://schemas.openxmlformats.org/drawingml/2006/table">
            <a:tbl>
              <a:tblPr/>
              <a:tblGrid>
                <a:gridCol w="406400"/>
                <a:gridCol w="228600"/>
                <a:gridCol w="1585913"/>
                <a:gridCol w="214312"/>
                <a:gridCol w="2222500"/>
                <a:gridCol w="214313"/>
                <a:gridCol w="214312"/>
                <a:gridCol w="358775"/>
                <a:gridCol w="714375"/>
                <a:gridCol w="787400"/>
                <a:gridCol w="717550"/>
                <a:gridCol w="714375"/>
                <a:gridCol w="765175"/>
              </a:tblGrid>
              <a:tr h="51821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chemeClr val="bg1"/>
                          </a:solidFill>
                          <a:effectLst/>
                          <a:latin typeface="Arial" pitchFamily="34" charset="0"/>
                          <a:ea typeface="MS PGothic" pitchFamily="34" charset="-128"/>
                          <a:cs typeface="Arial" pitchFamily="34" charset="0"/>
                        </a:rPr>
                        <a:t>Pers</a:t>
                      </a:r>
                      <a:endParaRPr kumimoji="0" lang="en-US" altLang="en-US" sz="9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pec</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chemeClr val="bg1"/>
                          </a:solidFill>
                          <a:effectLst/>
                          <a:latin typeface="Arial" pitchFamily="34" charset="0"/>
                          <a:ea typeface="MS PGothic" pitchFamily="34" charset="-128"/>
                          <a:cs typeface="Arial" pitchFamily="34" charset="0"/>
                        </a:rPr>
                        <a:t>tive</a:t>
                      </a:r>
                      <a:r>
                        <a:rPr kumimoji="0" lang="en-US" altLang="en-US" sz="9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 </a:t>
                      </a:r>
                      <a:endParaRPr kumimoji="0" lang="en-US" altLang="en-US" sz="900" b="0"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gridSpan="2">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 </a:t>
                      </a:r>
                      <a:endParaRPr kumimoji="0" lang="en-US" altLang="en-US" sz="900" b="0"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Objectives</a:t>
                      </a:r>
                      <a:endParaRPr kumimoji="0" lang="en-US" altLang="en-US" sz="900" b="0"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hMerge="1">
                  <a:txBody>
                    <a:bodyPr/>
                    <a:lstStyle/>
                    <a:p>
                      <a:endParaRPr lang="en-PH"/>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 </a:t>
                      </a:r>
                      <a:endParaRPr kumimoji="0" lang="en-US" altLang="en-US" sz="900" b="0"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Measures</a:t>
                      </a:r>
                      <a:endParaRPr kumimoji="0" lang="en-US" altLang="en-US" sz="900" b="0"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hMerge="1">
                  <a:txBody>
                    <a:bodyPr/>
                    <a:lstStyle/>
                    <a:p>
                      <a:endParaRPr lang="en-PH"/>
                    </a:p>
                  </a:txBody>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rPr>
                        <a:t>L</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rPr>
                        <a:t>E</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rPr>
                        <a:t>A</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rPr>
                        <a:t>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rPr>
                        <a:t>L</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rPr>
                        <a:t>A</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rPr>
                        <a:t>G</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Base</a:t>
                      </a:r>
                      <a:endParaRPr kumimoji="0" lang="en-US" altLang="en-US" sz="900" b="0"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2011</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2012</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2013</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2014</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chemeClr val="bg1"/>
                          </a:solidFill>
                          <a:effectLst/>
                          <a:latin typeface="Arial" pitchFamily="34" charset="0"/>
                          <a:ea typeface="MS PGothic" pitchFamily="34" charset="-128"/>
                          <a:cs typeface="Arial" pitchFamily="34" charset="0"/>
                        </a:rPr>
                        <a:t>2015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r>
              <a:tr h="335315">
                <a:tc rowSpan="6">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7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ea typeface="MS PGothic" pitchFamily="34" charset="-128"/>
                          <a:cs typeface="Arial" pitchFamily="34" charset="0"/>
                        </a:rPr>
                        <a:t>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Recognized as a Center for Excellence</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1</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Percentage of agencies accredited under the PRIME-HRM Level II</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10%</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(159)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25%</a:t>
                      </a:r>
                      <a:r>
                        <a:rPr kumimoji="0" lang="en-US" altLang="en-US" sz="800" b="1" i="0" u="none" strike="noStrike" cap="none" normalizeH="0" baseline="0" smtClean="0">
                          <a:ln>
                            <a:noFill/>
                          </a:ln>
                          <a:solidFill>
                            <a:schemeClr val="tx1"/>
                          </a:solidFill>
                          <a:effectLst/>
                          <a:latin typeface="Arial" pitchFamily="34" charset="0"/>
                          <a:ea typeface="MS PGothic" pitchFamily="34" charset="-128"/>
                          <a:cs typeface="Arial" pitchFamily="34" charset="0"/>
                        </a:rPr>
                        <a: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(398)</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40%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(636)</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50%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(795)</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5">
                <a:tc vMerge="1">
                  <a:txBody>
                    <a:bodyPr/>
                    <a:lstStyle/>
                    <a:p>
                      <a:endParaRPr lang="en-PH"/>
                    </a:p>
                  </a:txBody>
                  <a:tcPr/>
                </a:tc>
                <a:tc vMerge="1">
                  <a:txBody>
                    <a:bodyPr/>
                    <a:lstStyle/>
                    <a:p>
                      <a:endParaRPr lang="en-PH"/>
                    </a:p>
                  </a:txBody>
                  <a:tcPr/>
                </a:tc>
                <a:tc vMerge="1">
                  <a:txBody>
                    <a:bodyPr/>
                    <a:lstStyle/>
                    <a:p>
                      <a:endParaRPr lang="en-PH"/>
                    </a:p>
                  </a:txBody>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2</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CSC Client Satisfaction Rating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(CSC frontline services)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Acceptable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(70-79%)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Good</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(80-89%)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Good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(80-89%)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Excellent</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(90%)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Excellent </a:t>
                      </a: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(92%)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81">
                <a:tc vMerge="1">
                  <a:txBody>
                    <a:bodyPr/>
                    <a:lstStyle/>
                    <a:p>
                      <a:endParaRPr lang="en-PH"/>
                    </a:p>
                  </a:txBody>
                  <a:tcPr/>
                </a:tc>
                <a:tc rowSpan="4">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ea typeface="MS PGothic" pitchFamily="34" charset="-128"/>
                          <a:cs typeface="Arial" pitchFamily="34" charset="0"/>
                        </a:rPr>
                        <a:t>B</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High performing, competent, and credible civil servants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3</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Percentage of high density agencies surveyed under ARTA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 (50)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20%</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(469)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40%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(560)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100%</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(770 + 150 Failed in 2012 + 2013 Failed)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25%</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(363)</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98%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(1,022)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5">
                <a:tc vMerge="1">
                  <a:txBody>
                    <a:bodyPr/>
                    <a:lstStyle/>
                    <a:p>
                      <a:endParaRPr lang="en-PH"/>
                    </a:p>
                  </a:txBody>
                  <a:tcPr/>
                </a:tc>
                <a:tc vMerge="1">
                  <a:txBody>
                    <a:bodyPr/>
                    <a:lstStyle/>
                    <a:p>
                      <a:endParaRPr lang="en-PH"/>
                    </a:p>
                  </a:txBody>
                  <a:tcPr/>
                </a:tc>
                <a:tc vMerge="1">
                  <a:txBody>
                    <a:bodyPr/>
                    <a:lstStyle/>
                    <a:p>
                      <a:endParaRPr lang="en-PH"/>
                    </a:p>
                  </a:txBody>
                  <a:tcPr/>
                </a:tc>
                <a:tc vMerge="1">
                  <a:txBody>
                    <a:bodyPr/>
                    <a:lstStyle/>
                    <a:p>
                      <a:endParaRPr lang="en-PH"/>
                    </a:p>
                  </a:txBody>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itchFamily="34" charset="0"/>
                          <a:ea typeface="MS PGothic" pitchFamily="34" charset="-128"/>
                          <a:cs typeface="Arial" pitchFamily="34" charset="0"/>
                        </a:rPr>
                        <a:t>WIG:</a:t>
                      </a: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 Percentage of agencies and their service offices passing the ARTA-RCS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78% (39)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85%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(849)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95%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(345)</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98%</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(1,022)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5">
                <a:tc vMerge="1">
                  <a:txBody>
                    <a:bodyPr/>
                    <a:lstStyle/>
                    <a:p>
                      <a:endParaRPr lang="en-PH"/>
                    </a:p>
                  </a:txBody>
                  <a:tcPr/>
                </a:tc>
                <a:tc vMerge="1">
                  <a:txBody>
                    <a:bodyPr/>
                    <a:lstStyle/>
                    <a:p>
                      <a:endParaRPr lang="en-PH"/>
                    </a:p>
                  </a:txBody>
                  <a:tcPr/>
                </a:tc>
                <a:tc vMerge="1">
                  <a:txBody>
                    <a:bodyPr/>
                    <a:lstStyle/>
                    <a:p>
                      <a:endParaRPr lang="en-PH"/>
                    </a:p>
                  </a:txBody>
                  <a:tcPr/>
                </a:tc>
                <a:tc rowSpan="2">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4</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Percentage of agencies with approved Strategic Performance Management System (SPMS)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14</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20%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(498)</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30%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(747)</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70%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(1,743)</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95%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(2,366)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81">
                <a:tc vMerge="1">
                  <a:txBody>
                    <a:bodyPr/>
                    <a:lstStyle/>
                    <a:p>
                      <a:endParaRPr lang="en-PH"/>
                    </a:p>
                  </a:txBody>
                  <a:tcPr/>
                </a:tc>
                <a:tc vMerge="1">
                  <a:txBody>
                    <a:bodyPr/>
                    <a:lstStyle/>
                    <a:p>
                      <a:endParaRPr lang="en-PH"/>
                    </a:p>
                  </a:txBody>
                  <a:tcPr/>
                </a:tc>
                <a:tc vMerge="1">
                  <a:txBody>
                    <a:bodyPr/>
                    <a:lstStyle/>
                    <a:p>
                      <a:endParaRPr lang="en-PH"/>
                    </a:p>
                  </a:txBody>
                  <a:tcPr/>
                </a:tc>
                <a:tc vMerge="1">
                  <a:txBody>
                    <a:bodyPr/>
                    <a:lstStyle/>
                    <a:p>
                      <a:endParaRPr lang="en-PH"/>
                    </a:p>
                  </a:txBody>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Percentage of agencies with functional SPMS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85%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of approved SPMS in 2012 and 2013</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90%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of approved SPMS in 2014</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3047">
                <a:tc rowSpan="2">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ea typeface="MS PGothic" pitchFamily="34" charset="-128"/>
                          <a:cs typeface="Arial" pitchFamily="34" charset="0"/>
                        </a:rPr>
                        <a:t>C</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Provide excellent HR processes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5</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Number of ISO certified processes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3</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(Cases Adjudication, Examination, Appointments Processing)</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4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(Maintain the 3 Processes + Training Process)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5</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(Maintain the 4 Processes + 1  Core Process)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CC3300"/>
                          </a:solidFill>
                          <a:effectLst/>
                          <a:latin typeface="Arial" pitchFamily="34" charset="0"/>
                          <a:ea typeface="MS PGothic" pitchFamily="34" charset="-128"/>
                          <a:cs typeface="Arial" pitchFamily="34" charset="0"/>
                        </a:rPr>
                        <a:t>5</a:t>
                      </a:r>
                      <a:r>
                        <a:rPr kumimoji="0" lang="en-US" altLang="en-US" sz="800" b="0" i="0" u="none" strike="noStrike" cap="none" normalizeH="0" baseline="0" smtClean="0">
                          <a:ln>
                            <a:noFill/>
                          </a:ln>
                          <a:solidFill>
                            <a:srgbClr val="CC3300"/>
                          </a:solidFill>
                          <a:effectLst/>
                          <a:latin typeface="Arial" pitchFamily="34" charset="0"/>
                          <a:ea typeface="MS PGothic" pitchFamily="34" charset="-128"/>
                          <a:cs typeface="Arial" pitchFamily="34" charset="0"/>
                        </a:rPr>
                        <a:t> </a:t>
                      </a: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(Maintained)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5">
                <a:tc vMerge="1">
                  <a:txBody>
                    <a:bodyPr/>
                    <a:lstStyle/>
                    <a:p>
                      <a:endParaRPr lang="en-PH"/>
                    </a:p>
                  </a:txBody>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ea typeface="MS PGothic" pitchFamily="34" charset="-128"/>
                          <a:cs typeface="Arial" pitchFamily="34" charset="0"/>
                        </a:rPr>
                        <a:t>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Ensure fairness and efficiency in performing Quasi-Judicial functions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6</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itchFamily="34" charset="0"/>
                          <a:ea typeface="MS PGothic" pitchFamily="34" charset="-128"/>
                          <a:cs typeface="Arial" pitchFamily="34" charset="0"/>
                        </a:rPr>
                        <a:t>WIG:</a:t>
                      </a: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 Percentage of disciplinary cases decided within 40 days from the time the case is ripe for resolution</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30%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60%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70%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80%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95%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81">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ea typeface="MS PGothic" pitchFamily="34" charset="-128"/>
                          <a:cs typeface="Arial" pitchFamily="34" charset="0"/>
                        </a:rPr>
                        <a:t>E</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Enhance the competency of our workforce</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7</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Percentage of CSC employees meeting their job competency standards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TBD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TBD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TBD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TBD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81">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ea typeface="MS PGothic" pitchFamily="34" charset="-128"/>
                          <a:cs typeface="Arial" pitchFamily="34" charset="0"/>
                        </a:rPr>
                        <a:t>F</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Ensure efficient management of financial resources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8</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Zero un-liquidated cash advance</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RBPMS Rating: Passed</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100%</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100%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100%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114">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ea typeface="MS PGothic" pitchFamily="34" charset="-128"/>
                          <a:cs typeface="Arial" pitchFamily="34" charset="0"/>
                        </a:rPr>
                        <a:t>G</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Cultivate partnerships with local and international institutions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chemeClr val="tx1"/>
                          </a:solidFill>
                          <a:effectLst/>
                          <a:latin typeface="Arial" pitchFamily="34" charset="0"/>
                          <a:ea typeface="MS PGothic" pitchFamily="34" charset="-128"/>
                          <a:cs typeface="Arial" pitchFamily="34" charset="0"/>
                        </a:rPr>
                        <a:t>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Number of priority programs implemented through technical cooperation with local and international partners</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CC"/>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4</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6</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7</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8</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9</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itchFamily="34" charset="0"/>
                          <a:ea typeface="MS PGothic" pitchFamily="34" charset="-128"/>
                          <a:cs typeface="Arial" pitchFamily="34" charset="0"/>
                        </a:rPr>
                        <a:t>10 </a:t>
                      </a:r>
                    </a:p>
                  </a:txBody>
                  <a:tcPr marL="84406" marR="8440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449" name="Line 3830"/>
          <p:cNvSpPr>
            <a:spLocks noChangeShapeType="1"/>
          </p:cNvSpPr>
          <p:nvPr/>
        </p:nvSpPr>
        <p:spPr bwMode="auto">
          <a:xfrm>
            <a:off x="-35123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450" name="Line 3832"/>
          <p:cNvSpPr>
            <a:spLocks noChangeShapeType="1"/>
          </p:cNvSpPr>
          <p:nvPr/>
        </p:nvSpPr>
        <p:spPr bwMode="auto">
          <a:xfrm>
            <a:off x="570310" y="48148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451" name="Line 3835"/>
          <p:cNvSpPr>
            <a:spLocks noChangeShapeType="1"/>
          </p:cNvSpPr>
          <p:nvPr/>
        </p:nvSpPr>
        <p:spPr bwMode="auto">
          <a:xfrm>
            <a:off x="852488"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sp>
        <p:nvSpPr>
          <p:cNvPr id="11452" name="Line 3838"/>
          <p:cNvSpPr>
            <a:spLocks noChangeShapeType="1"/>
          </p:cNvSpPr>
          <p:nvPr/>
        </p:nvSpPr>
        <p:spPr bwMode="auto">
          <a:xfrm>
            <a:off x="3400425" y="473868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PH"/>
          </a:p>
        </p:txBody>
      </p:sp>
      <p:pic>
        <p:nvPicPr>
          <p:cNvPr id="11453" name="Picture 4327" descr="csc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90775" y="0"/>
            <a:ext cx="33813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29"/>
          <p:cNvSpPr>
            <a:spLocks noChangeArrowheads="1"/>
          </p:cNvSpPr>
          <p:nvPr/>
        </p:nvSpPr>
        <p:spPr bwMode="auto">
          <a:xfrm>
            <a:off x="0" y="1"/>
            <a:ext cx="9144000" cy="396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000" b="1">
                <a:solidFill>
                  <a:srgbClr val="0070C0"/>
                </a:solidFill>
                <a:effectLst>
                  <a:outerShdw blurRad="38100" dist="38100" dir="2700000" algn="tl">
                    <a:srgbClr val="C0C0C0"/>
                  </a:outerShdw>
                </a:effectLst>
                <a:latin typeface="Calibri" pitchFamily="34" charset="0"/>
                <a:ea typeface="黑体" pitchFamily="49" charset="-122"/>
                <a:cs typeface="+mn-cs"/>
                <a:sym typeface="Arial" charset="0"/>
              </a:rPr>
              <a:t>REFRESHED ENTERPRISE SCORECARD</a:t>
            </a:r>
            <a:endParaRPr lang="en-US" b="1">
              <a:solidFill>
                <a:srgbClr val="0070C0"/>
              </a:solidFill>
              <a:effectLst>
                <a:outerShdw blurRad="38100" dist="38100" dir="2700000" algn="tl">
                  <a:srgbClr val="C0C0C0"/>
                </a:outerShdw>
              </a:effectLst>
              <a:latin typeface="Calibri" pitchFamily="34" charset="0"/>
              <a:ea typeface="黑体" pitchFamily="49" charset="-122"/>
              <a:cs typeface="+mn-cs"/>
            </a:endParaRPr>
          </a:p>
        </p:txBody>
      </p:sp>
      <p:sp>
        <p:nvSpPr>
          <p:cNvPr id="11455" name="Text Box 184"/>
          <p:cNvSpPr txBox="1">
            <a:spLocks noChangeArrowheads="1"/>
          </p:cNvSpPr>
          <p:nvPr/>
        </p:nvSpPr>
        <p:spPr bwMode="auto">
          <a:xfrm rot="-5400000">
            <a:off x="-408186" y="2126135"/>
            <a:ext cx="13081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spcBef>
                <a:spcPct val="50000"/>
              </a:spcBef>
            </a:pPr>
            <a:r>
              <a:rPr lang="en-US" altLang="en-US" sz="900" b="1">
                <a:latin typeface="Arial" charset="0"/>
                <a:ea typeface="黑体" pitchFamily="49" charset="-122"/>
              </a:rPr>
              <a:t>STAKEHOLDERS</a:t>
            </a:r>
          </a:p>
        </p:txBody>
      </p:sp>
      <p:sp>
        <p:nvSpPr>
          <p:cNvPr id="11456" name="Text Box 184"/>
          <p:cNvSpPr txBox="1">
            <a:spLocks noChangeArrowheads="1"/>
          </p:cNvSpPr>
          <p:nvPr/>
        </p:nvSpPr>
        <p:spPr bwMode="auto">
          <a:xfrm rot="-5400000">
            <a:off x="-141486" y="4145435"/>
            <a:ext cx="7747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spcBef>
                <a:spcPct val="50000"/>
              </a:spcBef>
            </a:pPr>
            <a:r>
              <a:rPr lang="en-US" altLang="en-US" sz="900" b="1">
                <a:latin typeface="Arial" charset="0"/>
                <a:ea typeface="黑体" pitchFamily="49" charset="-122"/>
              </a:rPr>
              <a:t>PROCESS</a:t>
            </a:r>
          </a:p>
        </p:txBody>
      </p:sp>
      <p:sp>
        <p:nvSpPr>
          <p:cNvPr id="11457" name="Text Box 184"/>
          <p:cNvSpPr txBox="1">
            <a:spLocks noChangeArrowheads="1"/>
          </p:cNvSpPr>
          <p:nvPr/>
        </p:nvSpPr>
        <p:spPr bwMode="auto">
          <a:xfrm rot="-5400000">
            <a:off x="-97036" y="5028085"/>
            <a:ext cx="6858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spcBef>
                <a:spcPct val="50000"/>
              </a:spcBef>
            </a:pPr>
            <a:r>
              <a:rPr lang="en-US" altLang="en-US" sz="900" b="1">
                <a:latin typeface="Arial" charset="0"/>
                <a:ea typeface="黑体" pitchFamily="49" charset="-122"/>
              </a:rPr>
              <a:t>PEOPLE</a:t>
            </a:r>
          </a:p>
        </p:txBody>
      </p:sp>
      <p:sp>
        <p:nvSpPr>
          <p:cNvPr id="11458" name="Text Box 184"/>
          <p:cNvSpPr txBox="1">
            <a:spLocks noChangeArrowheads="1"/>
          </p:cNvSpPr>
          <p:nvPr/>
        </p:nvSpPr>
        <p:spPr bwMode="auto">
          <a:xfrm rot="-5400000">
            <a:off x="-141486" y="5605935"/>
            <a:ext cx="7747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spcBef>
                <a:spcPct val="50000"/>
              </a:spcBef>
            </a:pPr>
            <a:r>
              <a:rPr lang="en-US" altLang="en-US" sz="900" b="1">
                <a:latin typeface="Arial" charset="0"/>
                <a:ea typeface="黑体" pitchFamily="49" charset="-122"/>
              </a:rPr>
              <a:t>FINANCE</a:t>
            </a:r>
          </a:p>
        </p:txBody>
      </p:sp>
      <p:sp>
        <p:nvSpPr>
          <p:cNvPr id="11459" name="Text Box 184"/>
          <p:cNvSpPr txBox="1">
            <a:spLocks noChangeArrowheads="1"/>
          </p:cNvSpPr>
          <p:nvPr/>
        </p:nvSpPr>
        <p:spPr bwMode="auto">
          <a:xfrm rot="5400000" flipV="1">
            <a:off x="-173236" y="6323485"/>
            <a:ext cx="8382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spcBef>
                <a:spcPct val="50000"/>
              </a:spcBef>
            </a:pPr>
            <a:r>
              <a:rPr lang="en-US" altLang="en-US" sz="900" b="1">
                <a:latin typeface="Arial" charset="0"/>
                <a:ea typeface="黑体" pitchFamily="49" charset="-122"/>
              </a:rPr>
              <a:t>PARTNERS</a:t>
            </a:r>
          </a:p>
        </p:txBody>
      </p:sp>
      <p:sp>
        <p:nvSpPr>
          <p:cNvPr id="28" name="Oval 27"/>
          <p:cNvSpPr/>
          <p:nvPr/>
        </p:nvSpPr>
        <p:spPr>
          <a:xfrm>
            <a:off x="1941491" y="631065"/>
            <a:ext cx="3225872" cy="310380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xmlns="" val="2061910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cstate="print">
            <a:extLst>
              <a:ext uri="{28A0092B-C50C-407E-A947-70E740481C1C}">
                <a14:useLocalDpi xmlns:a14="http://schemas.microsoft.com/office/drawing/2010/main" xmlns="" val="0"/>
              </a:ext>
            </a:extLst>
          </a:blip>
          <a:srcRect b="75485"/>
          <a:stretch>
            <a:fillRect/>
          </a:stretch>
        </p:blipFill>
        <p:spPr bwMode="auto">
          <a:xfrm>
            <a:off x="0" y="1"/>
            <a:ext cx="9144000" cy="168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46944"/>
          <a:stretch>
            <a:fillRect/>
          </a:stretch>
        </p:blipFill>
        <p:spPr bwMode="auto">
          <a:xfrm>
            <a:off x="-1191" y="1681163"/>
            <a:ext cx="9145191" cy="363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292" name="TextBox 11"/>
          <p:cNvSpPr txBox="1">
            <a:spLocks noChangeArrowheads="1"/>
          </p:cNvSpPr>
          <p:nvPr/>
        </p:nvSpPr>
        <p:spPr bwMode="auto">
          <a:xfrm>
            <a:off x="7547372" y="2106614"/>
            <a:ext cx="1532334"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lgn="r"/>
            <a:r>
              <a:rPr lang="en-PH" altLang="en-US"/>
              <a:t>81,756.29</a:t>
            </a:r>
          </a:p>
        </p:txBody>
      </p:sp>
      <p:sp>
        <p:nvSpPr>
          <p:cNvPr id="12293" name="TextBox 12"/>
          <p:cNvSpPr txBox="1">
            <a:spLocks noChangeArrowheads="1"/>
          </p:cNvSpPr>
          <p:nvPr/>
        </p:nvSpPr>
        <p:spPr bwMode="auto">
          <a:xfrm>
            <a:off x="7521179" y="3624263"/>
            <a:ext cx="1532334"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lgn="r"/>
            <a:r>
              <a:rPr lang="en-PH" altLang="en-US"/>
              <a:t>191,149.13</a:t>
            </a:r>
          </a:p>
        </p:txBody>
      </p:sp>
      <p:sp>
        <p:nvSpPr>
          <p:cNvPr id="12294" name="TextBox 13"/>
          <p:cNvSpPr txBox="1">
            <a:spLocks noChangeArrowheads="1"/>
          </p:cNvSpPr>
          <p:nvPr/>
        </p:nvSpPr>
        <p:spPr bwMode="auto">
          <a:xfrm>
            <a:off x="7547372" y="4754564"/>
            <a:ext cx="1532334"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lgn="r"/>
            <a:r>
              <a:rPr lang="en-PH" altLang="en-US"/>
              <a:t>294, 516.92</a:t>
            </a:r>
          </a:p>
        </p:txBody>
      </p:sp>
      <p:pic>
        <p:nvPicPr>
          <p:cNvPr id="12295" name="Picture 14"/>
          <p:cNvPicPr>
            <a:picLocks noChangeAspect="1"/>
          </p:cNvPicPr>
          <p:nvPr/>
        </p:nvPicPr>
        <p:blipFill rotWithShape="1">
          <a:blip r:embed="rId4" cstate="print">
            <a:extLst>
              <a:ext uri="{28A0092B-C50C-407E-A947-70E740481C1C}">
                <a14:useLocalDpi xmlns:a14="http://schemas.microsoft.com/office/drawing/2010/main" xmlns="" val="0"/>
              </a:ext>
            </a:extLst>
          </a:blip>
          <a:srcRect l="17219" t="23067" b="57515"/>
          <a:stretch/>
        </p:blipFill>
        <p:spPr bwMode="auto">
          <a:xfrm>
            <a:off x="1574442" y="5319713"/>
            <a:ext cx="7569558" cy="133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6" name="TextBox 15"/>
          <p:cNvSpPr txBox="1">
            <a:spLocks noChangeArrowheads="1"/>
          </p:cNvSpPr>
          <p:nvPr/>
        </p:nvSpPr>
        <p:spPr bwMode="auto">
          <a:xfrm>
            <a:off x="7910513" y="5489575"/>
            <a:ext cx="1150144"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lgn="r"/>
            <a:r>
              <a:rPr lang="en-PH" altLang="en-US"/>
              <a:t>12,418.12</a:t>
            </a:r>
          </a:p>
        </p:txBody>
      </p:sp>
      <p:sp>
        <p:nvSpPr>
          <p:cNvPr id="12297" name="TextBox 16"/>
          <p:cNvSpPr txBox="1">
            <a:spLocks noChangeArrowheads="1"/>
          </p:cNvSpPr>
          <p:nvPr/>
        </p:nvSpPr>
        <p:spPr bwMode="auto">
          <a:xfrm>
            <a:off x="7930754" y="6081714"/>
            <a:ext cx="114895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fontAlgn="base">
              <a:spcBef>
                <a:spcPct val="0"/>
              </a:spcBef>
              <a:spcAft>
                <a:spcPct val="0"/>
              </a:spcAft>
              <a:defRPr>
                <a:solidFill>
                  <a:schemeClr val="tx1"/>
                </a:solidFill>
                <a:latin typeface="Corbel" pitchFamily="34" charset="0"/>
              </a:defRPr>
            </a:lvl6pPr>
            <a:lvl7pPr marL="2971800" indent="-228600" defTabSz="457200" fontAlgn="base">
              <a:spcBef>
                <a:spcPct val="0"/>
              </a:spcBef>
              <a:spcAft>
                <a:spcPct val="0"/>
              </a:spcAft>
              <a:defRPr>
                <a:solidFill>
                  <a:schemeClr val="tx1"/>
                </a:solidFill>
                <a:latin typeface="Corbel" pitchFamily="34" charset="0"/>
              </a:defRPr>
            </a:lvl7pPr>
            <a:lvl8pPr marL="3429000" indent="-228600" defTabSz="457200" fontAlgn="base">
              <a:spcBef>
                <a:spcPct val="0"/>
              </a:spcBef>
              <a:spcAft>
                <a:spcPct val="0"/>
              </a:spcAft>
              <a:defRPr>
                <a:solidFill>
                  <a:schemeClr val="tx1"/>
                </a:solidFill>
                <a:latin typeface="Corbel" pitchFamily="34" charset="0"/>
              </a:defRPr>
            </a:lvl8pPr>
            <a:lvl9pPr marL="3886200" indent="-228600" defTabSz="457200" fontAlgn="base">
              <a:spcBef>
                <a:spcPct val="0"/>
              </a:spcBef>
              <a:spcAft>
                <a:spcPct val="0"/>
              </a:spcAft>
              <a:defRPr>
                <a:solidFill>
                  <a:schemeClr val="tx1"/>
                </a:solidFill>
                <a:latin typeface="Corbel" pitchFamily="34" charset="0"/>
              </a:defRPr>
            </a:lvl9pPr>
          </a:lstStyle>
          <a:p>
            <a:pPr algn="r"/>
            <a:r>
              <a:rPr lang="en-PH" altLang="en-US"/>
              <a:t>237,649.09</a:t>
            </a:r>
          </a:p>
        </p:txBody>
      </p:sp>
      <p:sp>
        <p:nvSpPr>
          <p:cNvPr id="10" name="Oval 9"/>
          <p:cNvSpPr/>
          <p:nvPr/>
        </p:nvSpPr>
        <p:spPr>
          <a:xfrm>
            <a:off x="2825555" y="1411467"/>
            <a:ext cx="3124200" cy="457420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xmlns="" val="1001689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PH" altLang="en-US" smtClean="0">
              <a:ln>
                <a:noFill/>
              </a:ln>
            </a:endParaRPr>
          </a:p>
        </p:txBody>
      </p:sp>
      <p:pic>
        <p:nvPicPr>
          <p:cNvPr id="1331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712" t="4326" r="33505" b="61378"/>
          <a:stretch>
            <a:fillRect/>
          </a:stretch>
        </p:blipFill>
        <p:spPr bwMode="auto">
          <a:xfrm>
            <a:off x="96441" y="222250"/>
            <a:ext cx="8845153" cy="25098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6"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l="2759" t="4316" r="38593" b="79894"/>
          <a:stretch/>
        </p:blipFill>
        <p:spPr>
          <a:xfrm>
            <a:off x="96441" y="2732089"/>
            <a:ext cx="8159353" cy="1492182"/>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7"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82" t="30282" r="7550" b="32571"/>
          <a:stretch/>
        </p:blipFill>
        <p:spPr bwMode="auto">
          <a:xfrm>
            <a:off x="-589359" y="4140558"/>
            <a:ext cx="8770664" cy="27174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Oval 5"/>
          <p:cNvSpPr/>
          <p:nvPr/>
        </p:nvSpPr>
        <p:spPr>
          <a:xfrm>
            <a:off x="1357363" y="2434107"/>
            <a:ext cx="1897772" cy="424702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xmlns="" val="1591217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07" t="1610" r="1550" b="1839"/>
          <a:stretch>
            <a:fillRect/>
          </a:stretch>
        </p:blipFill>
        <p:spPr bwMode="auto">
          <a:xfrm>
            <a:off x="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754627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52" t="1840" r="1552" b="9016"/>
          <a:stretch/>
        </p:blipFill>
        <p:spPr bwMode="auto">
          <a:xfrm>
            <a:off x="0" y="1"/>
            <a:ext cx="9144000" cy="63621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929185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25400"/>
            <a:ext cx="13011150" cy="731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04904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6632" y="1524000"/>
            <a:ext cx="5370910" cy="4713288"/>
          </a:xfrm>
        </p:spPr>
        <p:txBody>
          <a:bodyPr rtlCol="0">
            <a:normAutofit fontScale="62500" lnSpcReduction="20000"/>
          </a:bodyPr>
          <a:lstStyle/>
          <a:p>
            <a:pPr fontAlgn="auto">
              <a:buClr>
                <a:schemeClr val="accent1">
                  <a:lumMod val="75000"/>
                </a:schemeClr>
              </a:buClr>
              <a:buFont typeface="Arial"/>
              <a:buChar char="•"/>
              <a:defRPr/>
            </a:pPr>
            <a:r>
              <a:rPr lang="en-US" dirty="0" smtClean="0"/>
              <a:t>All heads of offices shall accomplish their respective OPCRs</a:t>
            </a:r>
          </a:p>
          <a:p>
            <a:pPr fontAlgn="auto">
              <a:buClr>
                <a:schemeClr val="accent1">
                  <a:lumMod val="75000"/>
                </a:schemeClr>
              </a:buClr>
              <a:buFont typeface="Arial"/>
              <a:buChar char="•"/>
              <a:defRPr/>
            </a:pPr>
            <a:r>
              <a:rPr lang="en-US" dirty="0" smtClean="0"/>
              <a:t>OPCRs must officially identify and declare the targets for the rating period</a:t>
            </a:r>
          </a:p>
          <a:p>
            <a:pPr fontAlgn="auto">
              <a:buClr>
                <a:schemeClr val="accent1">
                  <a:lumMod val="75000"/>
                </a:schemeClr>
              </a:buClr>
              <a:buFont typeface="Arial"/>
              <a:buChar char="•"/>
              <a:defRPr/>
            </a:pPr>
            <a:r>
              <a:rPr lang="en-US" dirty="0" smtClean="0"/>
              <a:t>OPCRs must be in accordance with the over-all strategy map and commitments of the agency </a:t>
            </a:r>
          </a:p>
          <a:p>
            <a:pPr fontAlgn="auto">
              <a:buClr>
                <a:schemeClr val="accent1">
                  <a:lumMod val="75000"/>
                </a:schemeClr>
              </a:buClr>
              <a:buFont typeface="Arial"/>
              <a:buChar char="•"/>
              <a:defRPr/>
            </a:pPr>
            <a:r>
              <a:rPr lang="en-US" dirty="0" smtClean="0"/>
              <a:t>Once these are reviewed and finalized by the PMT, all OPCRs must be signed and approved by the contracting parties</a:t>
            </a:r>
          </a:p>
          <a:p>
            <a:pPr fontAlgn="auto">
              <a:buClr>
                <a:schemeClr val="accent1">
                  <a:lumMod val="75000"/>
                </a:schemeClr>
              </a:buClr>
              <a:buFont typeface="Arial"/>
              <a:buChar char="•"/>
              <a:defRPr/>
            </a:pPr>
            <a:r>
              <a:rPr lang="en-US" dirty="0"/>
              <a:t>Upon approval of the OPCRs, these shall be cascaded to all employees for their reference in the preparation of the Individual Performance Commitment Review (IPCR) </a:t>
            </a:r>
            <a:r>
              <a:rPr lang="en-US" dirty="0" smtClean="0"/>
              <a:t>forms</a:t>
            </a:r>
            <a:endParaRPr lang="en-US" dirty="0"/>
          </a:p>
          <a:p>
            <a:pPr fontAlgn="auto">
              <a:buClr>
                <a:schemeClr val="accent1">
                  <a:lumMod val="75000"/>
                </a:schemeClr>
              </a:buClr>
              <a:buFont typeface="Arial"/>
              <a:buChar char="•"/>
              <a:defRPr/>
            </a:pPr>
            <a:r>
              <a:rPr lang="en-US" dirty="0"/>
              <a:t>All OPCRs must also detail the Success Indicators (SI) for all strategic/core/support objectives targeted for specific rating period </a:t>
            </a:r>
          </a:p>
          <a:p>
            <a:pPr fontAlgn="auto">
              <a:buClr>
                <a:schemeClr val="accent1">
                  <a:lumMod val="75000"/>
                </a:schemeClr>
              </a:buClr>
              <a:buFont typeface="Arial"/>
              <a:buChar char="•"/>
              <a:defRPr/>
            </a:pPr>
            <a:endParaRPr lang="en-US" dirty="0" smtClean="0"/>
          </a:p>
        </p:txBody>
      </p:sp>
      <p:pic>
        <p:nvPicPr>
          <p:cNvPr id="14339"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5763" y="2620963"/>
            <a:ext cx="2790825"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07631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694" y="1600199"/>
            <a:ext cx="6384131" cy="4786313"/>
          </a:xfrm>
        </p:spPr>
        <p:txBody>
          <a:bodyPr rtlCol="0">
            <a:normAutofit fontScale="70000" lnSpcReduction="20000"/>
          </a:bodyPr>
          <a:lstStyle/>
          <a:p>
            <a:pPr marL="0" indent="0" fontAlgn="auto">
              <a:buClr>
                <a:schemeClr val="accent1">
                  <a:lumMod val="75000"/>
                </a:schemeClr>
              </a:buClr>
              <a:buFont typeface="Arial"/>
              <a:buNone/>
              <a:defRPr/>
            </a:pPr>
            <a:r>
              <a:rPr lang="en-US" dirty="0"/>
              <a:t>SIs are pre-set standards of work outputs or accomplishments consisting of</a:t>
            </a:r>
            <a:r>
              <a:rPr lang="en-US" dirty="0" smtClean="0"/>
              <a:t>:</a:t>
            </a:r>
            <a:endParaRPr lang="en-US" dirty="0"/>
          </a:p>
          <a:p>
            <a:pPr fontAlgn="auto">
              <a:buClr>
                <a:schemeClr val="accent1">
                  <a:lumMod val="75000"/>
                </a:schemeClr>
              </a:buClr>
              <a:buFont typeface="Arial"/>
              <a:buChar char="•"/>
              <a:defRPr/>
            </a:pPr>
            <a:r>
              <a:rPr lang="en-US" dirty="0" smtClean="0"/>
              <a:t>(1) performance measures (key performance indicators, key performance measures)</a:t>
            </a:r>
          </a:p>
          <a:p>
            <a:pPr fontAlgn="auto">
              <a:buClr>
                <a:schemeClr val="accent1">
                  <a:lumMod val="75000"/>
                </a:schemeClr>
              </a:buClr>
              <a:buFont typeface="Arial"/>
              <a:buChar char="•"/>
              <a:defRPr/>
            </a:pPr>
            <a:r>
              <a:rPr lang="en-US" dirty="0" smtClean="0"/>
              <a:t>(2) performance targets for each performance measure</a:t>
            </a:r>
          </a:p>
          <a:p>
            <a:pPr fontAlgn="auto">
              <a:buClr>
                <a:schemeClr val="accent1">
                  <a:lumMod val="75000"/>
                </a:schemeClr>
              </a:buClr>
              <a:buFont typeface="Arial"/>
              <a:buChar char="•"/>
              <a:defRPr/>
            </a:pPr>
            <a:r>
              <a:rPr lang="en-US" dirty="0" smtClean="0"/>
              <a:t>(3) possible scenarios of outputs/accomplishments pertinent to tasks, initiatives, projects and programs to be undertaken</a:t>
            </a:r>
          </a:p>
          <a:p>
            <a:pPr fontAlgn="auto">
              <a:buClr>
                <a:schemeClr val="accent1">
                  <a:lumMod val="75000"/>
                </a:schemeClr>
              </a:buClr>
              <a:buFont typeface="Arial"/>
              <a:buChar char="•"/>
              <a:defRPr/>
            </a:pPr>
            <a:r>
              <a:rPr lang="en-US" dirty="0" smtClean="0"/>
              <a:t>(4) corresponding scores/marks for these predicted scenarios</a:t>
            </a:r>
          </a:p>
          <a:p>
            <a:pPr marL="0" indent="0" fontAlgn="auto">
              <a:buClr>
                <a:schemeClr val="accent1">
                  <a:lumMod val="75000"/>
                </a:schemeClr>
              </a:buClr>
              <a:buFont typeface="Arial"/>
              <a:buNone/>
              <a:defRPr/>
            </a:pPr>
            <a:endParaRPr lang="en-US" dirty="0"/>
          </a:p>
          <a:p>
            <a:pPr marL="0" indent="0" fontAlgn="auto">
              <a:buClr>
                <a:schemeClr val="accent1">
                  <a:lumMod val="75000"/>
                </a:schemeClr>
              </a:buClr>
              <a:buFont typeface="Arial"/>
              <a:buNone/>
              <a:defRPr/>
            </a:pPr>
            <a:r>
              <a:rPr lang="en-US" dirty="0" smtClean="0"/>
              <a:t>As much as possible, all possible scenarios must be considered and given equivalent score/mark in the determination of the SIs.</a:t>
            </a:r>
            <a:endParaRPr lang="id-ID" dirty="0"/>
          </a:p>
        </p:txBody>
      </p:sp>
      <p:pic>
        <p:nvPicPr>
          <p:cNvPr id="15363"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62163"/>
            <a:ext cx="24765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5049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113235" y="203200"/>
            <a:ext cx="7514034" cy="1538288"/>
          </a:xfrm>
        </p:spPr>
        <p:txBody>
          <a:bodyPr/>
          <a:lstStyle/>
          <a:p>
            <a:pPr algn="r"/>
            <a:r>
              <a:rPr lang="en-PH" altLang="en-US" smtClean="0">
                <a:ln>
                  <a:noFill/>
                </a:ln>
              </a:rPr>
              <a:t>General Rules</a:t>
            </a:r>
            <a:endParaRPr lang="id-ID" altLang="en-US" smtClean="0">
              <a:ln>
                <a:noFill/>
              </a:ln>
            </a:endParaRPr>
          </a:p>
        </p:txBody>
      </p:sp>
      <p:sp>
        <p:nvSpPr>
          <p:cNvPr id="3" name="Content Placeholder 2"/>
          <p:cNvSpPr>
            <a:spLocks noGrp="1"/>
          </p:cNvSpPr>
          <p:nvPr>
            <p:ph idx="1"/>
          </p:nvPr>
        </p:nvSpPr>
        <p:spPr>
          <a:xfrm>
            <a:off x="2837260" y="1600200"/>
            <a:ext cx="5790009" cy="5257801"/>
          </a:xfrm>
        </p:spPr>
        <p:txBody>
          <a:bodyPr rtlCol="0">
            <a:normAutofit fontScale="70000" lnSpcReduction="20000"/>
          </a:bodyPr>
          <a:lstStyle/>
          <a:p>
            <a:pPr fontAlgn="auto">
              <a:buClr>
                <a:schemeClr val="accent1">
                  <a:lumMod val="75000"/>
                </a:schemeClr>
              </a:buClr>
              <a:buFont typeface="Arial"/>
              <a:buChar char="•"/>
              <a:defRPr/>
            </a:pPr>
            <a:r>
              <a:rPr lang="en-US" dirty="0" smtClean="0"/>
              <a:t>In OPCR, the office shall compute the budget per program/project by expense account to ensure that budget allocation is strategy driven</a:t>
            </a:r>
          </a:p>
          <a:p>
            <a:pPr fontAlgn="auto">
              <a:buClr>
                <a:schemeClr val="accent1">
                  <a:lumMod val="75000"/>
                </a:schemeClr>
              </a:buClr>
              <a:buFont typeface="Arial"/>
              <a:buChar char="•"/>
              <a:defRPr/>
            </a:pPr>
            <a:endParaRPr lang="en-US" dirty="0" smtClean="0"/>
          </a:p>
          <a:p>
            <a:pPr fontAlgn="auto">
              <a:buClr>
                <a:schemeClr val="accent1">
                  <a:lumMod val="75000"/>
                </a:schemeClr>
              </a:buClr>
              <a:buFont typeface="Arial"/>
              <a:buChar char="•"/>
              <a:defRPr/>
            </a:pPr>
            <a:r>
              <a:rPr lang="en-US" dirty="0" smtClean="0"/>
              <a:t>The Office shall also identify specific division/unit/group and individual as primarily accountable for producing a particular target output per program/project/activity</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Amendments to the OPCR may be allowed during the rating period to accommodate legitimate intervening tasks/ad hoc tasks and other superseding tasks subject to review of the concerned PMT and approval of top management</a:t>
            </a:r>
          </a:p>
        </p:txBody>
      </p:sp>
      <p:pic>
        <p:nvPicPr>
          <p:cNvPr id="16388"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78844" y="0"/>
            <a:ext cx="3698081"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085185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704" y="1379538"/>
            <a:ext cx="6430565" cy="2616200"/>
          </a:xfrm>
        </p:spPr>
        <p:txBody>
          <a:bodyPr rtlCol="0">
            <a:normAutofit/>
          </a:bodyPr>
          <a:lstStyle/>
          <a:p>
            <a:pPr fontAlgn="auto">
              <a:spcAft>
                <a:spcPts val="0"/>
              </a:spcAft>
              <a:defRPr/>
            </a:pPr>
            <a:r>
              <a:rPr lang="en-US" dirty="0" smtClean="0"/>
              <a:t>Individual Performance &amp; Commitment Review (IPCR) Form</a:t>
            </a:r>
            <a:endParaRPr lang="id-ID" dirty="0"/>
          </a:p>
        </p:txBody>
      </p:sp>
      <p:pic>
        <p:nvPicPr>
          <p:cNvPr id="1741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9107" y="3435351"/>
            <a:ext cx="2003822" cy="26717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3614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   P.M.S.  is</a:t>
            </a:r>
            <a:endParaRPr lang="en-US" dirty="0">
              <a:ea typeface="+mj-ea"/>
            </a:endParaRPr>
          </a:p>
        </p:txBody>
      </p:sp>
      <p:sp>
        <p:nvSpPr>
          <p:cNvPr id="13315" name="Content Placeholder 2"/>
          <p:cNvSpPr>
            <a:spLocks noGrp="1"/>
          </p:cNvSpPr>
          <p:nvPr>
            <p:ph idx="1"/>
          </p:nvPr>
        </p:nvSpPr>
        <p:spPr>
          <a:xfrm>
            <a:off x="762000" y="1981200"/>
            <a:ext cx="7924800" cy="4419600"/>
          </a:xfrm>
        </p:spPr>
        <p:txBody>
          <a:bodyPr/>
          <a:lstStyle/>
          <a:p>
            <a:pPr>
              <a:buFont typeface="Wingdings" pitchFamily="2" charset="2"/>
              <a:buChar char="q"/>
            </a:pPr>
            <a:r>
              <a:rPr lang="en-US" altLang="en-US" smtClean="0"/>
              <a:t>Heart of any human resource system</a:t>
            </a:r>
          </a:p>
          <a:p>
            <a:pPr>
              <a:buFont typeface="Wingdings" pitchFamily="2" charset="2"/>
              <a:buChar char="q"/>
            </a:pPr>
            <a:r>
              <a:rPr lang="en-US" altLang="en-US" smtClean="0"/>
              <a:t>Vital to HR planning, management and decision making process</a:t>
            </a:r>
          </a:p>
          <a:p>
            <a:pPr>
              <a:buFont typeface="Wingdings" pitchFamily="2" charset="2"/>
              <a:buChar char="q"/>
            </a:pPr>
            <a:r>
              <a:rPr lang="en-US" altLang="en-US" smtClean="0"/>
              <a:t>Barometer for individual employee efficiency and for organizational effectiveness</a:t>
            </a:r>
          </a:p>
          <a:p>
            <a:pPr>
              <a:buFont typeface="Wingdings" pitchFamily="2" charset="2"/>
              <a:buChar char="q"/>
            </a:pPr>
            <a:r>
              <a:rPr lang="en-US" altLang="en-US" smtClean="0"/>
              <a:t>Reason for existence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l="1762" t="5128" r="1602" b="9830"/>
          <a:stretch>
            <a:fillRect/>
          </a:stretch>
        </p:blipFill>
        <p:spPr bwMode="auto">
          <a:xfrm>
            <a:off x="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483985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7931" t="8493" r="18819" b="11218"/>
          <a:stretch>
            <a:fillRect/>
          </a:stretch>
        </p:blipFill>
        <p:spPr bwMode="auto">
          <a:xfrm>
            <a:off x="132160" y="269875"/>
            <a:ext cx="8536781" cy="6567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Oval 2"/>
          <p:cNvSpPr/>
          <p:nvPr/>
        </p:nvSpPr>
        <p:spPr>
          <a:xfrm>
            <a:off x="1647139" y="3129566"/>
            <a:ext cx="3124200" cy="32811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xmlns="" val="16142706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856" t="12897" r="39093" b="8531"/>
          <a:stretch/>
        </p:blipFill>
        <p:spPr bwMode="auto">
          <a:xfrm>
            <a:off x="990600" y="28988"/>
            <a:ext cx="6629400" cy="68290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0"/>
            <a:ext cx="13011150" cy="731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53523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5285" y="1581150"/>
            <a:ext cx="6106715" cy="4630738"/>
          </a:xfrm>
        </p:spPr>
        <p:txBody>
          <a:bodyPr rtlCol="0">
            <a:normAutofit fontScale="85000" lnSpcReduction="10000"/>
          </a:bodyPr>
          <a:lstStyle/>
          <a:p>
            <a:pPr fontAlgn="auto">
              <a:buClr>
                <a:schemeClr val="accent1">
                  <a:lumMod val="75000"/>
                </a:schemeClr>
              </a:buClr>
              <a:buFont typeface="Arial"/>
              <a:buChar char="•"/>
              <a:defRPr/>
            </a:pPr>
            <a:r>
              <a:rPr lang="en-US" dirty="0" smtClean="0"/>
              <a:t>All employees shall accomplish their respective IPCR to establish the individual performance commitments for the rating period in accordance with the targets contained in their respective OPCRs</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The IPCRs must contain the SIs for all strategic/core/support targeted for the rating period by the employee corresponding to the parameters of his/her respective supervisor’s OPCR</a:t>
            </a:r>
            <a:endParaRPr lang="id-ID" dirty="0"/>
          </a:p>
        </p:txBody>
      </p:sp>
      <p:pic>
        <p:nvPicPr>
          <p:cNvPr id="22531"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4110" y="1581150"/>
            <a:ext cx="1752600"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349334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0623" y="1600199"/>
            <a:ext cx="5806678" cy="5453063"/>
          </a:xfrm>
        </p:spPr>
        <p:txBody>
          <a:bodyPr rtlCol="0">
            <a:normAutofit fontScale="85000" lnSpcReduction="20000"/>
          </a:bodyPr>
          <a:lstStyle/>
          <a:p>
            <a:pPr fontAlgn="auto">
              <a:buClr>
                <a:schemeClr val="accent1">
                  <a:lumMod val="75000"/>
                </a:schemeClr>
              </a:buClr>
              <a:buFont typeface="Arial"/>
              <a:buChar char="•"/>
              <a:defRPr/>
            </a:pPr>
            <a:r>
              <a:rPr lang="en-US" dirty="0" smtClean="0"/>
              <a:t>These SIs shall serve as basis for the individual employee’s scoring of performance outputs and accomplishments</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Upon finalization of the IPCR, the employee and the supervisor shall sign the document to establish that the performance targets indicated therein were discussed and mutually agreed upon</a:t>
            </a:r>
          </a:p>
          <a:p>
            <a:pPr marL="0" indent="0" fontAlgn="auto">
              <a:buClr>
                <a:schemeClr val="accent1">
                  <a:lumMod val="75000"/>
                </a:schemeClr>
              </a:buClr>
              <a:buFont typeface="Arial"/>
              <a:buNone/>
              <a:defRPr/>
            </a:pPr>
            <a:r>
              <a:rPr lang="en-US" dirty="0" smtClean="0"/>
              <a:t> </a:t>
            </a:r>
          </a:p>
          <a:p>
            <a:pPr fontAlgn="auto">
              <a:buClr>
                <a:schemeClr val="accent1">
                  <a:lumMod val="75000"/>
                </a:schemeClr>
              </a:buClr>
              <a:buFont typeface="Arial"/>
              <a:buChar char="•"/>
              <a:defRPr/>
            </a:pPr>
            <a:r>
              <a:rPr lang="en-US" dirty="0" smtClean="0"/>
              <a:t>The employee shall only sign the IPCR when prior discussions and agreements with his/her supervisor have been made </a:t>
            </a:r>
            <a:endParaRPr lang="id-ID" dirty="0"/>
          </a:p>
        </p:txBody>
      </p:sp>
      <p:pic>
        <p:nvPicPr>
          <p:cNvPr id="23555"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410" y="2041526"/>
            <a:ext cx="2817019"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16484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3410" y="2235200"/>
            <a:ext cx="5748338" cy="3556000"/>
          </a:xfrm>
        </p:spPr>
        <p:txBody>
          <a:bodyPr rtlCol="0">
            <a:normAutofit fontScale="85000" lnSpcReduction="10000"/>
          </a:bodyPr>
          <a:lstStyle/>
          <a:p>
            <a:pPr fontAlgn="auto">
              <a:buClr>
                <a:schemeClr val="accent1">
                  <a:lumMod val="75000"/>
                </a:schemeClr>
              </a:buClr>
              <a:buFont typeface="Arial"/>
              <a:buChar char="•"/>
              <a:defRPr/>
            </a:pPr>
            <a:r>
              <a:rPr lang="en-US" dirty="0" smtClean="0"/>
              <a:t>All employees must submit their respective IPCRs within the timeline set by PMT, specifically before the start of a particular rating period</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Non-submission of IPCR carries administrative sanctions pursuant to provisions of CSC-MC 6, 2012</a:t>
            </a:r>
          </a:p>
          <a:p>
            <a:pPr fontAlgn="auto">
              <a:buClr>
                <a:schemeClr val="accent1">
                  <a:lumMod val="75000"/>
                </a:schemeClr>
              </a:buClr>
              <a:buFont typeface="Arial"/>
              <a:buChar char="•"/>
              <a:defRPr/>
            </a:pPr>
            <a:endParaRPr lang="id-ID" dirty="0"/>
          </a:p>
        </p:txBody>
      </p:sp>
      <p:pic>
        <p:nvPicPr>
          <p:cNvPr id="24580"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49" y="1981200"/>
            <a:ext cx="2466975"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Title 1"/>
          <p:cNvSpPr>
            <a:spLocks noGrp="1"/>
          </p:cNvSpPr>
          <p:nvPr>
            <p:ph type="title"/>
          </p:nvPr>
        </p:nvSpPr>
        <p:spPr>
          <a:xfrm>
            <a:off x="1113235" y="392113"/>
            <a:ext cx="7514034" cy="1581150"/>
          </a:xfrm>
        </p:spPr>
        <p:txBody>
          <a:bodyPr/>
          <a:lstStyle/>
          <a:p>
            <a:r>
              <a:rPr lang="en-PH" altLang="en-US" dirty="0" smtClean="0">
                <a:ln>
                  <a:noFill/>
                </a:ln>
              </a:rPr>
              <a:t>General Rules</a:t>
            </a:r>
            <a:endParaRPr lang="id-ID" altLang="en-US" dirty="0" smtClean="0">
              <a:ln>
                <a:noFill/>
              </a:ln>
            </a:endParaRPr>
          </a:p>
        </p:txBody>
      </p:sp>
    </p:spTree>
    <p:extLst>
      <p:ext uri="{BB962C8B-B14F-4D97-AF65-F5344CB8AC3E}">
        <p14:creationId xmlns:p14="http://schemas.microsoft.com/office/powerpoint/2010/main" xmlns="" val="7829725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2196704" y="1379538"/>
            <a:ext cx="6430565" cy="2616200"/>
          </a:xfrm>
        </p:spPr>
        <p:txBody>
          <a:bodyPr/>
          <a:lstStyle/>
          <a:p>
            <a:r>
              <a:rPr lang="en-PH" altLang="en-US" smtClean="0">
                <a:ln>
                  <a:noFill/>
                </a:ln>
              </a:rPr>
              <a:t>Ratings Dimensions &amp; Ratings Matrix</a:t>
            </a:r>
            <a:endParaRPr lang="id-ID" altLang="en-US" smtClean="0">
              <a:ln>
                <a:noFill/>
              </a:ln>
            </a:endParaRPr>
          </a:p>
        </p:txBody>
      </p:sp>
    </p:spTree>
    <p:extLst>
      <p:ext uri="{BB962C8B-B14F-4D97-AF65-F5344CB8AC3E}">
        <p14:creationId xmlns:p14="http://schemas.microsoft.com/office/powerpoint/2010/main" xmlns="" val="32520116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1632347" y="1828800"/>
            <a:ext cx="6738938" cy="3962400"/>
          </a:xfrm>
        </p:spPr>
        <p:txBody>
          <a:bodyPr/>
          <a:lstStyle/>
          <a:p>
            <a:pPr marL="0" indent="0" algn="ctr">
              <a:buFont typeface="Arial" charset="0"/>
              <a:buNone/>
            </a:pPr>
            <a:r>
              <a:rPr lang="en-PH" altLang="en-US" sz="6000" dirty="0" smtClean="0"/>
              <a:t>”</a:t>
            </a:r>
            <a:r>
              <a:rPr lang="en-PH" altLang="en-US" sz="6000" i="1" dirty="0" smtClean="0"/>
              <a:t>What gets measured </a:t>
            </a:r>
          </a:p>
          <a:p>
            <a:pPr marL="0" indent="0" algn="ctr">
              <a:buFont typeface="Arial" charset="0"/>
              <a:buNone/>
            </a:pPr>
            <a:r>
              <a:rPr lang="en-PH" altLang="en-US" sz="6000" i="1" dirty="0" smtClean="0"/>
              <a:t>gets done”</a:t>
            </a:r>
          </a:p>
          <a:p>
            <a:pPr marL="0" indent="0" algn="ctr">
              <a:buFont typeface="Arial" charset="0"/>
              <a:buNone/>
            </a:pPr>
            <a:r>
              <a:rPr lang="en-PH" altLang="en-US" sz="3600" i="1" dirty="0" smtClean="0"/>
              <a:t>							</a:t>
            </a:r>
          </a:p>
          <a:p>
            <a:pPr marL="0" indent="0" algn="ctr">
              <a:buFont typeface="Arial" charset="0"/>
              <a:buNone/>
            </a:pPr>
            <a:r>
              <a:rPr lang="en-PH" altLang="en-US" sz="3600" i="1" dirty="0" smtClean="0"/>
              <a:t>										-</a:t>
            </a:r>
            <a:r>
              <a:rPr lang="en-PH" altLang="en-US" sz="6000" i="1" dirty="0" smtClean="0"/>
              <a:t> </a:t>
            </a:r>
            <a:r>
              <a:rPr lang="en-PH" altLang="en-US" sz="4000" i="1" dirty="0" smtClean="0"/>
              <a:t>Peter Drucker</a:t>
            </a:r>
            <a:endParaRPr lang="id-ID" altLang="en-US" sz="4000" i="1" dirty="0" smtClean="0"/>
          </a:p>
        </p:txBody>
      </p:sp>
    </p:spTree>
    <p:extLst>
      <p:ext uri="{BB962C8B-B14F-4D97-AF65-F5344CB8AC3E}">
        <p14:creationId xmlns:p14="http://schemas.microsoft.com/office/powerpoint/2010/main" xmlns="" val="2267979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219200" y="34636"/>
            <a:ext cx="7239000" cy="1527175"/>
          </a:xfrm>
        </p:spPr>
        <p:txBody>
          <a:bodyPr>
            <a:normAutofit fontScale="90000"/>
          </a:bodyPr>
          <a:lstStyle/>
          <a:p>
            <a:r>
              <a:rPr lang="en-PH" altLang="en-US" dirty="0" smtClean="0">
                <a:ln>
                  <a:noFill/>
                </a:ln>
              </a:rPr>
              <a:t> Rating Ranges </a:t>
            </a:r>
            <a:br>
              <a:rPr lang="en-PH" altLang="en-US" dirty="0" smtClean="0">
                <a:ln>
                  <a:noFill/>
                </a:ln>
              </a:rPr>
            </a:br>
            <a:r>
              <a:rPr lang="en-PH" altLang="en-US" dirty="0" smtClean="0">
                <a:ln>
                  <a:noFill/>
                </a:ln>
              </a:rPr>
              <a:t>(CSC-MC No. 13, series of 1999)</a:t>
            </a:r>
          </a:p>
        </p:txBody>
      </p:sp>
      <p:sp>
        <p:nvSpPr>
          <p:cNvPr id="27651" name="Content Placeholder 2"/>
          <p:cNvSpPr>
            <a:spLocks noGrp="1"/>
          </p:cNvSpPr>
          <p:nvPr>
            <p:ph idx="1"/>
          </p:nvPr>
        </p:nvSpPr>
        <p:spPr>
          <a:xfrm>
            <a:off x="2743200" y="2286000"/>
            <a:ext cx="6172200" cy="4038600"/>
          </a:xfrm>
        </p:spPr>
        <p:txBody>
          <a:bodyPr/>
          <a:lstStyle/>
          <a:p>
            <a:r>
              <a:rPr lang="en-PH" altLang="id-ID" sz="2400" dirty="0" smtClean="0"/>
              <a:t>Outstanding           (5) 	=  130 % and UP</a:t>
            </a:r>
          </a:p>
          <a:p>
            <a:r>
              <a:rPr lang="en-PH" altLang="id-ID" sz="2400" dirty="0" smtClean="0"/>
              <a:t>Very Satisfactory  (4) 	=  115 % to 129 %</a:t>
            </a:r>
          </a:p>
          <a:p>
            <a:r>
              <a:rPr lang="en-PH" altLang="id-ID" sz="2400" dirty="0" smtClean="0"/>
              <a:t>Satisfactory             (3) 	=  90 % - 114 %</a:t>
            </a:r>
          </a:p>
          <a:p>
            <a:r>
              <a:rPr lang="en-PH" altLang="id-ID" sz="2400" dirty="0" smtClean="0"/>
              <a:t>Unsatisfactory       (2) 	=   70 % - 89 %</a:t>
            </a:r>
          </a:p>
          <a:p>
            <a:r>
              <a:rPr lang="en-PH" altLang="id-ID" sz="2400" dirty="0" smtClean="0"/>
              <a:t>Poor                            (1) 	=</a:t>
            </a:r>
            <a:r>
              <a:rPr lang="en-PH" altLang="id-ID" sz="2400" dirty="0"/>
              <a:t> </a:t>
            </a:r>
            <a:r>
              <a:rPr lang="en-PH" altLang="id-ID" sz="2400" dirty="0" smtClean="0"/>
              <a:t>BELOW 70 % </a:t>
            </a:r>
          </a:p>
        </p:txBody>
      </p:sp>
      <p:pic>
        <p:nvPicPr>
          <p:cNvPr id="27652"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936" y="4495800"/>
            <a:ext cx="2933700"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129413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066800" y="228600"/>
            <a:ext cx="7514034" cy="1249363"/>
          </a:xfrm>
        </p:spPr>
        <p:txBody>
          <a:bodyPr/>
          <a:lstStyle/>
          <a:p>
            <a:r>
              <a:rPr lang="en-PH" altLang="en-US" dirty="0" smtClean="0">
                <a:ln>
                  <a:noFill/>
                </a:ln>
              </a:rPr>
              <a:t>What is Rating Dimension?</a:t>
            </a:r>
            <a:endParaRPr lang="id-ID" altLang="en-US" dirty="0" smtClean="0">
              <a:ln>
                <a:noFill/>
              </a:ln>
            </a:endParaRPr>
          </a:p>
        </p:txBody>
      </p:sp>
      <p:sp>
        <p:nvSpPr>
          <p:cNvPr id="3" name="Content Placeholder 2"/>
          <p:cNvSpPr>
            <a:spLocks noGrp="1"/>
          </p:cNvSpPr>
          <p:nvPr>
            <p:ph idx="1"/>
          </p:nvPr>
        </p:nvSpPr>
        <p:spPr>
          <a:xfrm>
            <a:off x="2025254" y="2090738"/>
            <a:ext cx="5997178" cy="4572000"/>
          </a:xfrm>
        </p:spPr>
        <p:txBody>
          <a:bodyPr rtlCol="0">
            <a:normAutofit fontScale="85000" lnSpcReduction="10000"/>
          </a:bodyPr>
          <a:lstStyle/>
          <a:p>
            <a:pPr fontAlgn="auto">
              <a:buClr>
                <a:schemeClr val="accent1">
                  <a:lumMod val="75000"/>
                </a:schemeClr>
              </a:buClr>
              <a:buFont typeface="Arial"/>
              <a:buChar char="•"/>
              <a:defRPr/>
            </a:pPr>
            <a:r>
              <a:rPr lang="en-US" dirty="0" smtClean="0"/>
              <a:t>Under SPMS, there are 3 dimensions that must be used to measure each and every Success Indicator.</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These 3 dimensions are Efficiency, Timeliness and Quality (E-T-Q)</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However, some agencies also use the dimension of Quantity (Q) as accepted and independent dimension especially for some targets</a:t>
            </a:r>
          </a:p>
          <a:p>
            <a:pPr fontAlgn="auto">
              <a:buClr>
                <a:schemeClr val="accent1">
                  <a:lumMod val="75000"/>
                </a:schemeClr>
              </a:buClr>
              <a:buFont typeface="Arial"/>
              <a:buChar char="•"/>
              <a:defRPr/>
            </a:pPr>
            <a:endParaRPr lang="id-ID" dirty="0"/>
          </a:p>
        </p:txBody>
      </p:sp>
    </p:spTree>
    <p:extLst>
      <p:ext uri="{BB962C8B-B14F-4D97-AF65-F5344CB8AC3E}">
        <p14:creationId xmlns:p14="http://schemas.microsoft.com/office/powerpoint/2010/main" xmlns="" val="2615184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001000" cy="1250950"/>
          </a:xfrm>
        </p:spPr>
        <p:txBody>
          <a:bodyPr/>
          <a:lstStyle/>
          <a:p>
            <a:pPr>
              <a:defRPr/>
            </a:pPr>
            <a:r>
              <a:rPr lang="en-US" dirty="0" smtClean="0">
                <a:ea typeface="+mj-ea"/>
              </a:rPr>
              <a:t>Why Strategic?</a:t>
            </a:r>
            <a:endParaRPr lang="en-US" dirty="0">
              <a:ea typeface="+mj-ea"/>
            </a:endParaRPr>
          </a:p>
        </p:txBody>
      </p:sp>
      <p:sp>
        <p:nvSpPr>
          <p:cNvPr id="14339" name="Content Placeholder 2"/>
          <p:cNvSpPr>
            <a:spLocks noGrp="1"/>
          </p:cNvSpPr>
          <p:nvPr>
            <p:ph sz="half" idx="1"/>
          </p:nvPr>
        </p:nvSpPr>
        <p:spPr>
          <a:xfrm>
            <a:off x="609600" y="1773238"/>
            <a:ext cx="3886200" cy="4624387"/>
          </a:xfrm>
        </p:spPr>
        <p:txBody>
          <a:bodyPr/>
          <a:lstStyle/>
          <a:p>
            <a:r>
              <a:rPr lang="en-US" altLang="en-US" smtClean="0"/>
              <a:t>To be strategic is to be purposeful, calculated, tactical</a:t>
            </a:r>
          </a:p>
          <a:p>
            <a:pPr>
              <a:buFont typeface="Wingdings 2" pitchFamily="18" charset="2"/>
              <a:buNone/>
            </a:pPr>
            <a:r>
              <a:rPr lang="en-US" altLang="en-US" smtClean="0"/>
              <a:t>    and progressive in </a:t>
            </a:r>
          </a:p>
          <a:p>
            <a:pPr>
              <a:buFont typeface="Wingdings 2" pitchFamily="18" charset="2"/>
              <a:buNone/>
            </a:pPr>
            <a:r>
              <a:rPr lang="en-US" altLang="en-US" smtClean="0"/>
              <a:t>    the way we set our goals</a:t>
            </a:r>
          </a:p>
        </p:txBody>
      </p:sp>
      <p:sp>
        <p:nvSpPr>
          <p:cNvPr id="14340" name="Content Placeholder 3"/>
          <p:cNvSpPr>
            <a:spLocks noGrp="1"/>
          </p:cNvSpPr>
          <p:nvPr>
            <p:ph sz="half" idx="2"/>
          </p:nvPr>
        </p:nvSpPr>
        <p:spPr>
          <a:xfrm>
            <a:off x="4800600" y="3124200"/>
            <a:ext cx="3886200" cy="3273425"/>
          </a:xfrm>
        </p:spPr>
        <p:txBody>
          <a:bodyPr/>
          <a:lstStyle/>
          <a:p>
            <a:r>
              <a:rPr lang="en-US" altLang="en-US" smtClean="0"/>
              <a:t>Becoming strategical means putting premium on essentials -  to be analytical, passionate and impactful</a:t>
            </a:r>
          </a:p>
          <a:p>
            <a:pPr>
              <a:buFont typeface="Wingdings 2" pitchFamily="18" charset="2"/>
              <a:buNone/>
            </a:pPr>
            <a:endParaRPr lang="en-US" alt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PH" altLang="en-US" smtClean="0">
                <a:ln>
                  <a:noFill/>
                </a:ln>
              </a:rPr>
              <a:t>Roles &amp; Responsibilities</a:t>
            </a:r>
          </a:p>
        </p:txBody>
      </p:sp>
      <p:sp>
        <p:nvSpPr>
          <p:cNvPr id="29699" name="Content Placeholder 2"/>
          <p:cNvSpPr>
            <a:spLocks noGrp="1"/>
          </p:cNvSpPr>
          <p:nvPr>
            <p:ph idx="1"/>
          </p:nvPr>
        </p:nvSpPr>
        <p:spPr>
          <a:xfrm>
            <a:off x="990600" y="1604963"/>
            <a:ext cx="6324600" cy="5486400"/>
          </a:xfrm>
        </p:spPr>
        <p:txBody>
          <a:bodyPr rtlCol="0">
            <a:normAutofit fontScale="70000" lnSpcReduction="20000"/>
          </a:bodyPr>
          <a:lstStyle/>
          <a:p>
            <a:pPr fontAlgn="auto">
              <a:buClr>
                <a:schemeClr val="accent1">
                  <a:lumMod val="75000"/>
                </a:schemeClr>
              </a:buClr>
              <a:buFont typeface="Arial"/>
              <a:buChar char="•"/>
              <a:defRPr/>
            </a:pPr>
            <a:endParaRPr lang="en-US" dirty="0"/>
          </a:p>
          <a:p>
            <a:pPr fontAlgn="auto">
              <a:buClr>
                <a:schemeClr val="accent1">
                  <a:lumMod val="75000"/>
                </a:schemeClr>
              </a:buClr>
              <a:buFont typeface="Wingdings 2" charset="0"/>
              <a:buNone/>
              <a:defRPr/>
            </a:pPr>
            <a:r>
              <a:rPr lang="en-US" sz="2800" u="sng" dirty="0"/>
              <a:t>PMT</a:t>
            </a:r>
            <a:r>
              <a:rPr lang="en-US" dirty="0"/>
              <a:t> 	</a:t>
            </a:r>
          </a:p>
          <a:p>
            <a:pPr fontAlgn="auto">
              <a:buClr>
                <a:schemeClr val="accent1">
                  <a:lumMod val="75000"/>
                </a:schemeClr>
              </a:buClr>
              <a:buFont typeface="Arial"/>
              <a:buChar char="•"/>
              <a:defRPr/>
            </a:pPr>
            <a:r>
              <a:rPr lang="en-US" dirty="0"/>
              <a:t>Sets consultation meetings with all Heads of Offices to discuss the office performance commitment and rating system and tools. 	</a:t>
            </a:r>
          </a:p>
          <a:p>
            <a:pPr fontAlgn="auto">
              <a:buClr>
                <a:schemeClr val="accent1">
                  <a:lumMod val="75000"/>
                </a:schemeClr>
              </a:buClr>
              <a:buFont typeface="Arial"/>
              <a:buChar char="•"/>
              <a:defRPr/>
            </a:pPr>
            <a:r>
              <a:rPr lang="en-US" dirty="0"/>
              <a:t>Ensures that office performance management targets, measures, and budget are aligned with those of goals of the agency. 	</a:t>
            </a:r>
          </a:p>
          <a:p>
            <a:pPr fontAlgn="auto">
              <a:buClr>
                <a:schemeClr val="accent1">
                  <a:lumMod val="75000"/>
                </a:schemeClr>
              </a:buClr>
              <a:buFont typeface="Arial"/>
              <a:buChar char="•"/>
              <a:defRPr/>
            </a:pPr>
            <a:r>
              <a:rPr lang="en-US" dirty="0"/>
              <a:t>Recommends approval of the office performance and rating system and tools. 	</a:t>
            </a:r>
          </a:p>
          <a:p>
            <a:pPr fontAlgn="auto">
              <a:buClr>
                <a:schemeClr val="accent1">
                  <a:lumMod val="75000"/>
                </a:schemeClr>
              </a:buClr>
              <a:buFont typeface="Arial"/>
              <a:buChar char="•"/>
              <a:defRPr/>
            </a:pPr>
            <a:r>
              <a:rPr lang="en-US" dirty="0"/>
              <a:t>Acts as appeals body and final arbiter. 	</a:t>
            </a:r>
          </a:p>
          <a:p>
            <a:pPr fontAlgn="auto">
              <a:buClr>
                <a:schemeClr val="accent1">
                  <a:lumMod val="75000"/>
                </a:schemeClr>
              </a:buClr>
              <a:buFont typeface="Arial"/>
              <a:buChar char="•"/>
              <a:defRPr/>
            </a:pPr>
            <a:r>
              <a:rPr lang="en-US" dirty="0"/>
              <a:t>Identifies potential top performers for awards. </a:t>
            </a:r>
            <a:r>
              <a:rPr lang="en-US" sz="4000" b="1" dirty="0"/>
              <a:t>	</a:t>
            </a:r>
          </a:p>
          <a:p>
            <a:pPr fontAlgn="auto">
              <a:buClr>
                <a:schemeClr val="accent1">
                  <a:lumMod val="75000"/>
                </a:schemeClr>
              </a:buClr>
              <a:buFont typeface="Arial"/>
              <a:buChar char="•"/>
              <a:defRPr/>
            </a:pPr>
            <a:r>
              <a:rPr lang="en-US" sz="4000" b="1" dirty="0">
                <a:solidFill>
                  <a:srgbClr val="FF0000"/>
                </a:solidFill>
              </a:rPr>
              <a:t>Adopts its own internal rules, procedures, and strategies to carry out its responsibilities 	</a:t>
            </a:r>
          </a:p>
          <a:p>
            <a:pPr fontAlgn="auto">
              <a:buClr>
                <a:schemeClr val="accent1">
                  <a:lumMod val="75000"/>
                </a:schemeClr>
              </a:buClr>
              <a:buFont typeface="Arial"/>
              <a:buChar char="•"/>
              <a:defRPr/>
            </a:pPr>
            <a:endParaRPr lang="en-US" dirty="0"/>
          </a:p>
        </p:txBody>
      </p:sp>
      <p:pic>
        <p:nvPicPr>
          <p:cNvPr id="29700"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06829" y="284163"/>
            <a:ext cx="19812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577992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113235" y="115888"/>
            <a:ext cx="7514034" cy="1552575"/>
          </a:xfrm>
        </p:spPr>
        <p:txBody>
          <a:bodyPr/>
          <a:lstStyle/>
          <a:p>
            <a:r>
              <a:rPr lang="en-PH" altLang="en-US" smtClean="0">
                <a:ln>
                  <a:noFill/>
                </a:ln>
              </a:rPr>
              <a:t>Determining Performance Measures</a:t>
            </a:r>
            <a:endParaRPr lang="id-ID" altLang="en-US" smtClean="0">
              <a:ln>
                <a:noFill/>
              </a:ln>
            </a:endParaRPr>
          </a:p>
        </p:txBody>
      </p:sp>
      <p:sp>
        <p:nvSpPr>
          <p:cNvPr id="3" name="Content Placeholder 2"/>
          <p:cNvSpPr>
            <a:spLocks noGrp="1"/>
          </p:cNvSpPr>
          <p:nvPr>
            <p:ph idx="1"/>
          </p:nvPr>
        </p:nvSpPr>
        <p:spPr>
          <a:xfrm>
            <a:off x="963216" y="1600200"/>
            <a:ext cx="5491163" cy="5257801"/>
          </a:xfrm>
        </p:spPr>
        <p:txBody>
          <a:bodyPr rtlCol="0">
            <a:normAutofit fontScale="62500" lnSpcReduction="20000"/>
          </a:bodyPr>
          <a:lstStyle/>
          <a:p>
            <a:pPr marL="0" indent="0" fontAlgn="auto">
              <a:buClr>
                <a:schemeClr val="accent1">
                  <a:lumMod val="75000"/>
                </a:schemeClr>
              </a:buClr>
              <a:buFont typeface="Arial"/>
              <a:buNone/>
              <a:defRPr/>
            </a:pPr>
            <a:endParaRPr lang="en-US" dirty="0" smtClean="0"/>
          </a:p>
          <a:p>
            <a:pPr marL="0" indent="0" fontAlgn="auto">
              <a:buClr>
                <a:schemeClr val="accent1">
                  <a:lumMod val="75000"/>
                </a:schemeClr>
              </a:buClr>
              <a:buFont typeface="Arial"/>
              <a:buNone/>
              <a:defRPr/>
            </a:pPr>
            <a:r>
              <a:rPr lang="en-US" dirty="0" smtClean="0">
                <a:solidFill>
                  <a:srgbClr val="FF0000"/>
                </a:solidFill>
              </a:rPr>
              <a:t>Quantity/Efficiency</a:t>
            </a:r>
            <a:r>
              <a:rPr lang="en-US" dirty="0" smtClean="0"/>
              <a:t> – percentage, quota, number of reports, number of MOAs signed, amount of collections, number of employees oriented</a:t>
            </a:r>
          </a:p>
          <a:p>
            <a:pPr marL="0" indent="0" fontAlgn="auto">
              <a:buClr>
                <a:schemeClr val="accent1">
                  <a:lumMod val="75000"/>
                </a:schemeClr>
              </a:buClr>
              <a:buFont typeface="Arial"/>
              <a:buNone/>
              <a:defRPr/>
            </a:pPr>
            <a:endParaRPr lang="en-US" dirty="0" smtClean="0"/>
          </a:p>
          <a:p>
            <a:pPr marL="0" indent="0" fontAlgn="auto">
              <a:buClr>
                <a:schemeClr val="accent1">
                  <a:lumMod val="75000"/>
                </a:schemeClr>
              </a:buClr>
              <a:buFont typeface="Arial"/>
              <a:buNone/>
              <a:defRPr/>
            </a:pPr>
            <a:r>
              <a:rPr lang="en-US" dirty="0" smtClean="0">
                <a:solidFill>
                  <a:srgbClr val="FF0000"/>
                </a:solidFill>
              </a:rPr>
              <a:t>Timeliness</a:t>
            </a:r>
            <a:r>
              <a:rPr lang="en-US" dirty="0" smtClean="0"/>
              <a:t> – turnaround time (in minutes, hours, days, months, etc.), cycle time, claim processing time, response time, target date or deadline, product development rate, delivery time, etc.</a:t>
            </a:r>
          </a:p>
          <a:p>
            <a:pPr marL="0" indent="0" fontAlgn="auto">
              <a:buClr>
                <a:schemeClr val="accent1">
                  <a:lumMod val="75000"/>
                </a:schemeClr>
              </a:buClr>
              <a:buFont typeface="Arial"/>
              <a:buNone/>
              <a:defRPr/>
            </a:pPr>
            <a:endParaRPr lang="en-US" dirty="0" smtClean="0"/>
          </a:p>
          <a:p>
            <a:pPr marL="0" indent="0" fontAlgn="auto">
              <a:buClr>
                <a:schemeClr val="accent1">
                  <a:lumMod val="75000"/>
                </a:schemeClr>
              </a:buClr>
              <a:buFont typeface="Arial"/>
              <a:buNone/>
              <a:defRPr/>
            </a:pPr>
            <a:r>
              <a:rPr lang="en-US" dirty="0" smtClean="0">
                <a:solidFill>
                  <a:srgbClr val="FF0000"/>
                </a:solidFill>
              </a:rPr>
              <a:t>Quality/Effectiveness</a:t>
            </a:r>
            <a:r>
              <a:rPr lang="en-US" dirty="0" smtClean="0"/>
              <a:t> – customer satisfaction rate, employee satisfaction rate, employee engagement index, capability index, customer positive feedback, quality hire, ARTA compliance</a:t>
            </a:r>
          </a:p>
          <a:p>
            <a:pPr marL="0" indent="0" fontAlgn="auto">
              <a:buClr>
                <a:schemeClr val="accent1">
                  <a:lumMod val="75000"/>
                </a:schemeClr>
              </a:buClr>
              <a:buFont typeface="Arial"/>
              <a:buNone/>
              <a:defRPr/>
            </a:pPr>
            <a:endParaRPr lang="en-US" dirty="0"/>
          </a:p>
          <a:p>
            <a:pPr marL="0" indent="0" fontAlgn="auto">
              <a:buClr>
                <a:schemeClr val="accent1">
                  <a:lumMod val="75000"/>
                </a:schemeClr>
              </a:buClr>
              <a:buFont typeface="Arial"/>
              <a:buNone/>
              <a:defRPr/>
            </a:pPr>
            <a:r>
              <a:rPr lang="en-US" b="1" dirty="0"/>
              <a:t>Performance Measures need not be many. Only those that contribute to or support the outcomes that the organization aims to achieve shall be included in the OPCR</a:t>
            </a:r>
            <a:endParaRPr lang="id-ID" b="1" dirty="0"/>
          </a:p>
          <a:p>
            <a:pPr marL="0" indent="0" fontAlgn="auto">
              <a:buClr>
                <a:schemeClr val="accent1">
                  <a:lumMod val="75000"/>
                </a:schemeClr>
              </a:buClr>
              <a:buFont typeface="Arial"/>
              <a:buNone/>
              <a:defRPr/>
            </a:pPr>
            <a:endParaRPr lang="id-ID" dirty="0"/>
          </a:p>
        </p:txBody>
      </p:sp>
      <p:pic>
        <p:nvPicPr>
          <p:cNvPr id="30724" name="Picture 3"/>
          <p:cNvPicPr>
            <a:picLocks noChangeAspect="1"/>
          </p:cNvPicPr>
          <p:nvPr/>
        </p:nvPicPr>
        <p:blipFill>
          <a:blip r:embed="rId2" cstate="print">
            <a:extLst>
              <a:ext uri="{28A0092B-C50C-407E-A947-70E740481C1C}">
                <a14:useLocalDpi xmlns:a14="http://schemas.microsoft.com/office/drawing/2010/main" xmlns="" val="0"/>
              </a:ext>
            </a:extLst>
          </a:blip>
          <a:srcRect l="40266"/>
          <a:stretch>
            <a:fillRect/>
          </a:stretch>
        </p:blipFill>
        <p:spPr bwMode="auto">
          <a:xfrm>
            <a:off x="6604397" y="1828800"/>
            <a:ext cx="36195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248209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13235" y="1"/>
            <a:ext cx="7514034" cy="1712913"/>
          </a:xfrm>
        </p:spPr>
        <p:txBody>
          <a:bodyPr/>
          <a:lstStyle/>
          <a:p>
            <a:r>
              <a:rPr lang="en-PH" altLang="en-US" smtClean="0">
                <a:ln>
                  <a:noFill/>
                </a:ln>
              </a:rPr>
              <a:t>General Rules</a:t>
            </a:r>
            <a:endParaRPr lang="id-ID" altLang="en-US" smtClean="0">
              <a:ln>
                <a:noFill/>
              </a:ln>
            </a:endParaRPr>
          </a:p>
        </p:txBody>
      </p:sp>
      <p:sp>
        <p:nvSpPr>
          <p:cNvPr id="3" name="Content Placeholder 2"/>
          <p:cNvSpPr>
            <a:spLocks noGrp="1"/>
          </p:cNvSpPr>
          <p:nvPr>
            <p:ph idx="1"/>
          </p:nvPr>
        </p:nvSpPr>
        <p:spPr>
          <a:xfrm>
            <a:off x="1600200" y="1600200"/>
            <a:ext cx="6705600" cy="4397375"/>
          </a:xfrm>
        </p:spPr>
        <p:txBody>
          <a:bodyPr rtlCol="0">
            <a:normAutofit fontScale="77500" lnSpcReduction="20000"/>
          </a:bodyPr>
          <a:lstStyle/>
          <a:p>
            <a:pPr fontAlgn="auto">
              <a:buClr>
                <a:schemeClr val="accent1">
                  <a:lumMod val="75000"/>
                </a:schemeClr>
              </a:buClr>
              <a:buFont typeface="Arial"/>
              <a:buChar char="•"/>
              <a:defRPr/>
            </a:pPr>
            <a:r>
              <a:rPr lang="en-US" dirty="0" smtClean="0"/>
              <a:t>Under SPMS, not all SIs have to be measured using all the available dimensions</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The use and appropriate application of rating dimension for each SI depends on the nature of the targets, to be reviewed and approved by the Head of Office and concurred by the PMT</a:t>
            </a:r>
          </a:p>
          <a:p>
            <a:pPr marL="0" indent="0" fontAlgn="auto">
              <a:buClr>
                <a:schemeClr val="accent1">
                  <a:lumMod val="75000"/>
                </a:schemeClr>
              </a:buClr>
              <a:buFont typeface="Arial"/>
              <a:buNone/>
              <a:defRPr/>
            </a:pPr>
            <a:endParaRPr lang="en-US" dirty="0" smtClean="0"/>
          </a:p>
          <a:p>
            <a:pPr fontAlgn="auto">
              <a:buClr>
                <a:schemeClr val="accent1">
                  <a:lumMod val="75000"/>
                </a:schemeClr>
              </a:buClr>
              <a:buFont typeface="Arial"/>
              <a:buChar char="•"/>
              <a:defRPr/>
            </a:pPr>
            <a:r>
              <a:rPr lang="en-US" dirty="0" smtClean="0"/>
              <a:t>Thus, there are SIs that carry only 1 dimension or 2 dimensions or all dimensions depending on the final discussions and agreements of concerned parties, including PMT</a:t>
            </a:r>
            <a:endParaRPr lang="id-ID" dirty="0"/>
          </a:p>
        </p:txBody>
      </p:sp>
    </p:spTree>
    <p:extLst>
      <p:ext uri="{BB962C8B-B14F-4D97-AF65-F5344CB8AC3E}">
        <p14:creationId xmlns:p14="http://schemas.microsoft.com/office/powerpoint/2010/main" xmlns="" val="22686205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PH"/>
          </a:p>
        </p:txBody>
      </p:sp>
      <p:sp>
        <p:nvSpPr>
          <p:cNvPr id="3" name="Content Placeholder 2"/>
          <p:cNvSpPr>
            <a:spLocks noGrp="1"/>
          </p:cNvSpPr>
          <p:nvPr>
            <p:ph idx="1"/>
          </p:nvPr>
        </p:nvSpPr>
        <p:spPr/>
        <p:txBody>
          <a:bodyPr/>
          <a:lstStyle/>
          <a:p>
            <a:endParaRPr lang="en-PH"/>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20" t="20237" r="12655" b="7955"/>
          <a:stretch/>
        </p:blipFill>
        <p:spPr bwMode="auto">
          <a:xfrm>
            <a:off x="-6927" y="1480457"/>
            <a:ext cx="9150927" cy="44174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292134" y="2191435"/>
            <a:ext cx="1282734" cy="323165"/>
          </a:xfrm>
          <a:prstGeom prst="rect">
            <a:avLst/>
          </a:prstGeom>
          <a:noFill/>
        </p:spPr>
        <p:txBody>
          <a:bodyPr wrap="square" lIns="91440" tIns="45720" rIns="91440" bIns="45720">
            <a:spAutoFit/>
          </a:bodyPr>
          <a:lstStyle/>
          <a:p>
            <a:pPr algn="ctr"/>
            <a:r>
              <a:rPr lang="en-US" sz="1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MFO3</a:t>
            </a:r>
            <a:endParaRPr lang="en-US" sz="1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14590157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PH" altLang="en-US" dirty="0" smtClean="0">
              <a:ln>
                <a:noFill/>
              </a:ln>
            </a:endParaRPr>
          </a:p>
        </p:txBody>
      </p:sp>
      <p:sp>
        <p:nvSpPr>
          <p:cNvPr id="32771" name="Content Placeholder 2"/>
          <p:cNvSpPr>
            <a:spLocks noGrp="1"/>
          </p:cNvSpPr>
          <p:nvPr>
            <p:ph idx="1"/>
          </p:nvPr>
        </p:nvSpPr>
        <p:spPr/>
        <p:txBody>
          <a:bodyPr/>
          <a:lstStyle/>
          <a:p>
            <a:endParaRPr lang="en-PH" altLang="en-US" dirty="0" smtClean="0"/>
          </a:p>
        </p:txBody>
      </p:sp>
      <p:pic>
        <p:nvPicPr>
          <p:cNvPr id="3277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804" t="4968" r="45128" b="10738"/>
          <a:stretch>
            <a:fillRect/>
          </a:stretch>
        </p:blipFill>
        <p:spPr bwMode="auto">
          <a:xfrm>
            <a:off x="457201" y="176213"/>
            <a:ext cx="6559154" cy="6710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ight Arrow 1"/>
          <p:cNvSpPr/>
          <p:nvPr/>
        </p:nvSpPr>
        <p:spPr>
          <a:xfrm rot="10800000">
            <a:off x="7064649" y="1107584"/>
            <a:ext cx="907961" cy="38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ight Arrow 6"/>
          <p:cNvSpPr/>
          <p:nvPr/>
        </p:nvSpPr>
        <p:spPr>
          <a:xfrm rot="10800000">
            <a:off x="7064649" y="1865291"/>
            <a:ext cx="907961" cy="38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ight Arrow 7"/>
          <p:cNvSpPr/>
          <p:nvPr/>
        </p:nvSpPr>
        <p:spPr>
          <a:xfrm rot="10800000">
            <a:off x="7064649" y="2844085"/>
            <a:ext cx="907961" cy="38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p:cNvSpPr txBox="1"/>
          <p:nvPr/>
        </p:nvSpPr>
        <p:spPr>
          <a:xfrm>
            <a:off x="8055735" y="1107583"/>
            <a:ext cx="492443" cy="369332"/>
          </a:xfrm>
          <a:prstGeom prst="rect">
            <a:avLst/>
          </a:prstGeom>
          <a:noFill/>
        </p:spPr>
        <p:txBody>
          <a:bodyPr wrap="none" rtlCol="0">
            <a:spAutoFit/>
          </a:bodyPr>
          <a:lstStyle/>
          <a:p>
            <a:r>
              <a:rPr lang="en-PH" dirty="0" smtClean="0"/>
              <a:t>set</a:t>
            </a:r>
            <a:endParaRPr lang="en-PH" dirty="0"/>
          </a:p>
        </p:txBody>
      </p:sp>
      <p:sp>
        <p:nvSpPr>
          <p:cNvPr id="5" name="TextBox 4"/>
          <p:cNvSpPr txBox="1"/>
          <p:nvPr/>
        </p:nvSpPr>
        <p:spPr>
          <a:xfrm>
            <a:off x="8026757" y="1891047"/>
            <a:ext cx="1146468" cy="369332"/>
          </a:xfrm>
          <a:prstGeom prst="rect">
            <a:avLst/>
          </a:prstGeom>
          <a:noFill/>
        </p:spPr>
        <p:txBody>
          <a:bodyPr wrap="none" rtlCol="0">
            <a:spAutoFit/>
          </a:bodyPr>
          <a:lstStyle/>
          <a:p>
            <a:r>
              <a:rPr lang="en-PH" dirty="0" smtClean="0"/>
              <a:t>gradation</a:t>
            </a:r>
            <a:endParaRPr lang="en-PH" dirty="0"/>
          </a:p>
        </p:txBody>
      </p:sp>
      <p:sp>
        <p:nvSpPr>
          <p:cNvPr id="9" name="TextBox 8"/>
          <p:cNvSpPr txBox="1"/>
          <p:nvPr/>
        </p:nvSpPr>
        <p:spPr>
          <a:xfrm>
            <a:off x="8055735" y="2882719"/>
            <a:ext cx="697627" cy="369332"/>
          </a:xfrm>
          <a:prstGeom prst="rect">
            <a:avLst/>
          </a:prstGeom>
          <a:noFill/>
        </p:spPr>
        <p:txBody>
          <a:bodyPr wrap="none" rtlCol="0">
            <a:spAutoFit/>
          </a:bodyPr>
          <a:lstStyle/>
          <a:p>
            <a:r>
              <a:rPr lang="en-PH" dirty="0" smtClean="0"/>
              <a:t>none</a:t>
            </a:r>
            <a:endParaRPr lang="en-PH" dirty="0"/>
          </a:p>
        </p:txBody>
      </p:sp>
      <p:sp>
        <p:nvSpPr>
          <p:cNvPr id="3" name="Rectangle 2"/>
          <p:cNvSpPr/>
          <p:nvPr/>
        </p:nvSpPr>
        <p:spPr>
          <a:xfrm>
            <a:off x="990600" y="157848"/>
            <a:ext cx="1143000" cy="400110"/>
          </a:xfrm>
          <a:prstGeom prst="rect">
            <a:avLst/>
          </a:prstGeom>
          <a:noFill/>
        </p:spPr>
        <p:txBody>
          <a:bodyPr wrap="square" lIns="91440" tIns="45720" rIns="91440" bIns="45720">
            <a:spAutoFit/>
          </a:bodyPr>
          <a:lstStyle/>
          <a:p>
            <a:pPr algn="ctr"/>
            <a:r>
              <a:rPr lang="en-US" sz="20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2015</a:t>
            </a:r>
            <a:endParaRPr lang="en-US" sz="20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xmlns="" val="3090882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PH" dirty="0"/>
          </a:p>
        </p:txBody>
      </p:sp>
      <p:sp>
        <p:nvSpPr>
          <p:cNvPr id="3" name="Content Placeholder 2"/>
          <p:cNvSpPr>
            <a:spLocks noGrp="1"/>
          </p:cNvSpPr>
          <p:nvPr>
            <p:ph idx="1"/>
          </p:nvPr>
        </p:nvSpPr>
        <p:spPr/>
        <p:txBody>
          <a:bodyPr/>
          <a:lstStyle/>
          <a:p>
            <a:endParaRPr lang="en-PH"/>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662" t="20237" r="18901" b="21023"/>
          <a:stretch/>
        </p:blipFill>
        <p:spPr bwMode="auto">
          <a:xfrm>
            <a:off x="0" y="1455056"/>
            <a:ext cx="9067800" cy="42968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8702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PH" altLang="en-US" dirty="0" smtClean="0"/>
              <a:t>Suggested FGD for SI</a:t>
            </a:r>
            <a:endParaRPr lang="en-PH" altLang="en-US" dirty="0" smtClean="0">
              <a:ln>
                <a:noFill/>
              </a:ln>
            </a:endParaRPr>
          </a:p>
        </p:txBody>
      </p:sp>
      <p:pic>
        <p:nvPicPr>
          <p:cNvPr id="44035" name="Picture 2" descr="C:\Program Files (x86)\Microsoft Office\MEDIA\CAGCAT10\j0149481.wmf"/>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761060" y="1419226"/>
            <a:ext cx="3396853" cy="4602163"/>
          </a:xfrm>
          <a:noFill/>
        </p:spPr>
      </p:pic>
    </p:spTree>
    <p:extLst>
      <p:ext uri="{BB962C8B-B14F-4D97-AF65-F5344CB8AC3E}">
        <p14:creationId xmlns:p14="http://schemas.microsoft.com/office/powerpoint/2010/main" xmlns="" val="26350896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PH" altLang="en-US" smtClean="0">
              <a:ln>
                <a:noFill/>
              </a:ln>
            </a:endParaRPr>
          </a:p>
        </p:txBody>
      </p:sp>
      <p:sp>
        <p:nvSpPr>
          <p:cNvPr id="54275" name="Content Placeholder 2"/>
          <p:cNvSpPr>
            <a:spLocks noGrp="1"/>
          </p:cNvSpPr>
          <p:nvPr>
            <p:ph idx="1"/>
          </p:nvPr>
        </p:nvSpPr>
        <p:spPr/>
        <p:txBody>
          <a:bodyPr/>
          <a:lstStyle/>
          <a:p>
            <a:endParaRPr lang="en-PH" altLang="en-US" smtClean="0"/>
          </a:p>
        </p:txBody>
      </p:sp>
      <p:pic>
        <p:nvPicPr>
          <p:cNvPr id="5427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8060" y="795339"/>
            <a:ext cx="5907881" cy="5267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041743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PH"/>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30572" t="932" r="30869" b="42425"/>
          <a:stretch/>
        </p:blipFill>
        <p:spPr bwMode="auto">
          <a:xfrm>
            <a:off x="1343891" y="290944"/>
            <a:ext cx="7120816" cy="5881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667093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PH" altLang="en-US" smtClean="0">
              <a:ln>
                <a:noFill/>
              </a:ln>
            </a:endParaRPr>
          </a:p>
        </p:txBody>
      </p:sp>
      <p:sp>
        <p:nvSpPr>
          <p:cNvPr id="55299" name="Content Placeholder 2"/>
          <p:cNvSpPr>
            <a:spLocks noGrp="1"/>
          </p:cNvSpPr>
          <p:nvPr>
            <p:ph idx="1"/>
          </p:nvPr>
        </p:nvSpPr>
        <p:spPr/>
        <p:txBody>
          <a:bodyPr/>
          <a:lstStyle/>
          <a:p>
            <a:endParaRPr lang="en-PH" altLang="en-US" smtClean="0"/>
          </a:p>
        </p:txBody>
      </p:sp>
      <p:pic>
        <p:nvPicPr>
          <p:cNvPr id="5530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03785" y="600075"/>
            <a:ext cx="5736431" cy="5657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8925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Background</a:t>
            </a:r>
            <a:endParaRPr lang="en-US" dirty="0">
              <a:solidFill>
                <a:schemeClr val="accent1">
                  <a:satMod val="150000"/>
                </a:schemeClr>
              </a:solidFill>
              <a:ea typeface="+mj-ea"/>
            </a:endParaRPr>
          </a:p>
        </p:txBody>
      </p:sp>
      <p:sp>
        <p:nvSpPr>
          <p:cNvPr id="15363" name="Content Placeholder 2"/>
          <p:cNvSpPr>
            <a:spLocks noGrp="1"/>
          </p:cNvSpPr>
          <p:nvPr>
            <p:ph idx="1"/>
          </p:nvPr>
        </p:nvSpPr>
        <p:spPr>
          <a:xfrm>
            <a:off x="4800600" y="2209800"/>
            <a:ext cx="3962400" cy="4038600"/>
          </a:xfrm>
        </p:spPr>
        <p:txBody>
          <a:bodyPr/>
          <a:lstStyle/>
          <a:p>
            <a:pPr eaLnBrk="1" hangingPunct="1">
              <a:buFont typeface="Wingdings" pitchFamily="2" charset="2"/>
              <a:buChar char="ü"/>
            </a:pPr>
            <a:r>
              <a:rPr lang="en-US" altLang="en-US" sz="2800" smtClean="0"/>
              <a:t>Performance Management System (PMS) in the Philippine Civil Service is a story of a long journey!</a:t>
            </a:r>
          </a:p>
        </p:txBody>
      </p:sp>
      <p:pic>
        <p:nvPicPr>
          <p:cNvPr id="15364" name="Picture 5" descr="C:\Users\Noel Salumbides\Desktop\spms images\performanc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905000"/>
            <a:ext cx="41148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PH" altLang="en-US" smtClean="0">
              <a:ln>
                <a:noFill/>
              </a:ln>
            </a:endParaRPr>
          </a:p>
        </p:txBody>
      </p:sp>
      <p:sp>
        <p:nvSpPr>
          <p:cNvPr id="56323" name="Content Placeholder 2"/>
          <p:cNvSpPr>
            <a:spLocks noGrp="1"/>
          </p:cNvSpPr>
          <p:nvPr>
            <p:ph idx="1"/>
          </p:nvPr>
        </p:nvSpPr>
        <p:spPr/>
        <p:txBody>
          <a:bodyPr/>
          <a:lstStyle/>
          <a:p>
            <a:endParaRPr lang="en-PH" altLang="en-US" smtClean="0"/>
          </a:p>
        </p:txBody>
      </p:sp>
      <p:pic>
        <p:nvPicPr>
          <p:cNvPr id="5632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50269" y="771525"/>
            <a:ext cx="4843463" cy="5314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28538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endParaRPr lang="en-GB" altLang="en-US" smtClean="0">
              <a:effectLst/>
              <a:latin typeface="Lucida Sans Unicode" pitchFamily="34" charset="0"/>
            </a:endParaRPr>
          </a:p>
        </p:txBody>
      </p:sp>
      <p:sp>
        <p:nvSpPr>
          <p:cNvPr id="183299" name="Rectangle 3"/>
          <p:cNvSpPr>
            <a:spLocks noGrp="1"/>
          </p:cNvSpPr>
          <p:nvPr>
            <p:ph type="body" idx="4294967295"/>
          </p:nvPr>
        </p:nvSpPr>
        <p:spPr/>
        <p:txBody>
          <a:bodyPr/>
          <a:lstStyle/>
          <a:p>
            <a:endParaRPr lang="en-GB" altLang="en-US" smtClean="0">
              <a:latin typeface="Lucida Sans Unicode" pitchFamily="34" charset="0"/>
            </a:endParaRPr>
          </a:p>
        </p:txBody>
      </p:sp>
      <p:pic>
        <p:nvPicPr>
          <p:cNvPr id="183300" name="Picture 4" descr="ICTO T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7705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923602" y="5950987"/>
            <a:ext cx="4185762" cy="923330"/>
          </a:xfrm>
          <a:prstGeom prst="rect">
            <a:avLst/>
          </a:prstGeom>
          <a:noFill/>
        </p:spPr>
        <p:txBody>
          <a:bodyPr wrap="non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SAMPLE PS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xmlns="" val="24723980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113235" y="115889"/>
            <a:ext cx="7514034" cy="1654175"/>
          </a:xfrm>
        </p:spPr>
        <p:txBody>
          <a:bodyPr/>
          <a:lstStyle/>
          <a:p>
            <a:r>
              <a:rPr lang="en-PH" altLang="en-US" smtClean="0">
                <a:ln>
                  <a:noFill/>
                </a:ln>
              </a:rPr>
              <a:t>Determining Targets</a:t>
            </a:r>
            <a:endParaRPr lang="id-ID" altLang="en-US" smtClean="0">
              <a:ln>
                <a:noFill/>
              </a:ln>
            </a:endParaRPr>
          </a:p>
        </p:txBody>
      </p:sp>
      <p:sp>
        <p:nvSpPr>
          <p:cNvPr id="3" name="Content Placeholder 2"/>
          <p:cNvSpPr>
            <a:spLocks noGrp="1"/>
          </p:cNvSpPr>
          <p:nvPr>
            <p:ph idx="1"/>
          </p:nvPr>
        </p:nvSpPr>
        <p:spPr>
          <a:xfrm>
            <a:off x="1839517" y="1676399"/>
            <a:ext cx="6346031" cy="4956175"/>
          </a:xfrm>
        </p:spPr>
        <p:txBody>
          <a:bodyPr rtlCol="0">
            <a:normAutofit fontScale="70000" lnSpcReduction="20000"/>
          </a:bodyPr>
          <a:lstStyle/>
          <a:p>
            <a:pPr fontAlgn="auto">
              <a:buClr>
                <a:schemeClr val="accent1">
                  <a:lumMod val="75000"/>
                </a:schemeClr>
              </a:buClr>
              <a:buFont typeface="Arial"/>
              <a:buChar char="•"/>
              <a:defRPr/>
            </a:pPr>
            <a:r>
              <a:rPr lang="en-US" dirty="0" smtClean="0"/>
              <a:t>Address the need of the identified customer/s (internal or external) of the office and/or equivalent to (if not exceeding) the customer’s expectations</a:t>
            </a:r>
          </a:p>
          <a:p>
            <a:pPr fontAlgn="auto">
              <a:buClr>
                <a:schemeClr val="accent1">
                  <a:lumMod val="75000"/>
                </a:schemeClr>
              </a:buClr>
              <a:buFont typeface="Arial"/>
              <a:buChar char="•"/>
              <a:defRPr/>
            </a:pPr>
            <a:r>
              <a:rPr lang="en-US" dirty="0" smtClean="0"/>
              <a:t>Be aligned and synchronized with the strategic goals and objectives of the agency</a:t>
            </a:r>
          </a:p>
          <a:p>
            <a:pPr fontAlgn="auto">
              <a:buClr>
                <a:schemeClr val="accent1">
                  <a:lumMod val="75000"/>
                </a:schemeClr>
              </a:buClr>
              <a:buFont typeface="Arial"/>
              <a:buChar char="•"/>
              <a:defRPr/>
            </a:pPr>
            <a:r>
              <a:rPr lang="en-US" dirty="0" smtClean="0"/>
              <a:t>Be higher than what was achieved during the previous appraisal period (for previous achievements which were not yet the highest targets to be possibly achieved</a:t>
            </a:r>
          </a:p>
          <a:p>
            <a:pPr fontAlgn="auto">
              <a:buClr>
                <a:schemeClr val="accent1">
                  <a:lumMod val="75000"/>
                </a:schemeClr>
              </a:buClr>
              <a:buFont typeface="Arial"/>
              <a:buChar char="•"/>
              <a:defRPr/>
            </a:pPr>
            <a:r>
              <a:rPr lang="en-US" dirty="0"/>
              <a:t>Be challenging enough to raise the bar of agency’s performance </a:t>
            </a:r>
            <a:r>
              <a:rPr lang="en-US" dirty="0" smtClean="0"/>
              <a:t>excellence</a:t>
            </a:r>
            <a:endParaRPr lang="en-US" dirty="0"/>
          </a:p>
          <a:p>
            <a:pPr fontAlgn="auto">
              <a:buClr>
                <a:schemeClr val="accent1">
                  <a:lumMod val="75000"/>
                </a:schemeClr>
              </a:buClr>
              <a:buFont typeface="Arial"/>
              <a:buChar char="•"/>
              <a:defRPr/>
            </a:pPr>
            <a:r>
              <a:rPr lang="en-US" dirty="0"/>
              <a:t>Consider the resources available and the geographical, environmental and cultural/societal limitations of the </a:t>
            </a:r>
            <a:r>
              <a:rPr lang="en-US" dirty="0" smtClean="0"/>
              <a:t>office</a:t>
            </a:r>
            <a:endParaRPr lang="en-US" dirty="0"/>
          </a:p>
          <a:p>
            <a:pPr fontAlgn="auto">
              <a:buClr>
                <a:schemeClr val="accent1">
                  <a:lumMod val="75000"/>
                </a:schemeClr>
              </a:buClr>
              <a:buFont typeface="Arial"/>
              <a:buChar char="•"/>
              <a:defRPr/>
            </a:pPr>
            <a:r>
              <a:rPr lang="en-US" dirty="0"/>
              <a:t>Reinforce and foster the culture of teamwork among individuals and work units</a:t>
            </a:r>
            <a:endParaRPr lang="id-ID" dirty="0"/>
          </a:p>
          <a:p>
            <a:pPr fontAlgn="auto">
              <a:buClr>
                <a:schemeClr val="accent1">
                  <a:lumMod val="75000"/>
                </a:schemeClr>
              </a:buClr>
              <a:buFont typeface="Arial"/>
              <a:buChar char="•"/>
              <a:defRPr/>
            </a:pPr>
            <a:endParaRPr lang="en-US" dirty="0" smtClean="0"/>
          </a:p>
        </p:txBody>
      </p:sp>
    </p:spTree>
    <p:extLst>
      <p:ext uri="{BB962C8B-B14F-4D97-AF65-F5344CB8AC3E}">
        <p14:creationId xmlns:p14="http://schemas.microsoft.com/office/powerpoint/2010/main" xmlns="" val="34053322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113235" y="290514"/>
            <a:ext cx="7514034" cy="1292225"/>
          </a:xfrm>
        </p:spPr>
        <p:txBody>
          <a:bodyPr/>
          <a:lstStyle/>
          <a:p>
            <a:r>
              <a:rPr lang="en-PH" altLang="en-US" smtClean="0">
                <a:ln>
                  <a:noFill/>
                </a:ln>
              </a:rPr>
              <a:t>Sources of Targeting</a:t>
            </a:r>
            <a:endParaRPr lang="id-ID" altLang="en-US" smtClean="0">
              <a:ln>
                <a:noFill/>
              </a:ln>
            </a:endParaRPr>
          </a:p>
        </p:txBody>
      </p:sp>
      <p:sp>
        <p:nvSpPr>
          <p:cNvPr id="34819" name="Content Placeholder 2"/>
          <p:cNvSpPr>
            <a:spLocks noGrp="1"/>
          </p:cNvSpPr>
          <p:nvPr>
            <p:ph idx="1"/>
          </p:nvPr>
        </p:nvSpPr>
        <p:spPr>
          <a:xfrm>
            <a:off x="1807369" y="2133600"/>
            <a:ext cx="6204347" cy="3657600"/>
          </a:xfrm>
        </p:spPr>
        <p:txBody>
          <a:bodyPr/>
          <a:lstStyle/>
          <a:p>
            <a:r>
              <a:rPr lang="en-PH" altLang="en-US" smtClean="0"/>
              <a:t>Historical data</a:t>
            </a:r>
          </a:p>
          <a:p>
            <a:r>
              <a:rPr lang="en-PH" altLang="en-US" smtClean="0"/>
              <a:t>Benchmarking</a:t>
            </a:r>
          </a:p>
          <a:p>
            <a:r>
              <a:rPr lang="en-PH" altLang="en-US" smtClean="0"/>
              <a:t>Client Demand</a:t>
            </a:r>
          </a:p>
          <a:p>
            <a:r>
              <a:rPr lang="en-PH" altLang="en-US" smtClean="0"/>
              <a:t>Targets from past PMS (OPES, PES, etc)</a:t>
            </a:r>
          </a:p>
          <a:p>
            <a:r>
              <a:rPr lang="en-PH" altLang="en-US" smtClean="0"/>
              <a:t>Management Instructions</a:t>
            </a:r>
          </a:p>
          <a:p>
            <a:r>
              <a:rPr lang="en-PH" altLang="en-US" smtClean="0"/>
              <a:t>Future Trend</a:t>
            </a:r>
          </a:p>
          <a:p>
            <a:endParaRPr lang="en-PH" altLang="en-US" smtClean="0"/>
          </a:p>
          <a:p>
            <a:endParaRPr lang="en-PH" altLang="en-US" smtClean="0"/>
          </a:p>
        </p:txBody>
      </p:sp>
      <p:pic>
        <p:nvPicPr>
          <p:cNvPr id="34820"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1016" y="1871663"/>
            <a:ext cx="2133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09944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39243858"/>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PH" altLang="en-US" dirty="0" smtClean="0"/>
              <a:t>Accomplished IPCR</a:t>
            </a:r>
          </a:p>
        </p:txBody>
      </p:sp>
      <p:sp>
        <p:nvSpPr>
          <p:cNvPr id="74755" name="Footer Placeholder 3"/>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800" i="1">
                <a:solidFill>
                  <a:schemeClr val="tx1"/>
                </a:solidFill>
                <a:latin typeface="Arial" charset="0"/>
                <a:cs typeface="Arial" charset="0"/>
              </a:defRPr>
            </a:lvl1pPr>
            <a:lvl2pPr marL="742950" indent="-285750" eaLnBrk="0" hangingPunct="0">
              <a:defRPr sz="4800" i="1">
                <a:solidFill>
                  <a:schemeClr val="tx1"/>
                </a:solidFill>
                <a:latin typeface="Arial" charset="0"/>
                <a:cs typeface="Arial" charset="0"/>
              </a:defRPr>
            </a:lvl2pPr>
            <a:lvl3pPr marL="1143000" indent="-228600" eaLnBrk="0" hangingPunct="0">
              <a:defRPr sz="4800" i="1">
                <a:solidFill>
                  <a:schemeClr val="tx1"/>
                </a:solidFill>
                <a:latin typeface="Arial" charset="0"/>
                <a:cs typeface="Arial" charset="0"/>
              </a:defRPr>
            </a:lvl3pPr>
            <a:lvl4pPr marL="1600200" indent="-228600" eaLnBrk="0" hangingPunct="0">
              <a:defRPr sz="4800" i="1">
                <a:solidFill>
                  <a:schemeClr val="tx1"/>
                </a:solidFill>
                <a:latin typeface="Arial" charset="0"/>
                <a:cs typeface="Arial" charset="0"/>
              </a:defRPr>
            </a:lvl4pPr>
            <a:lvl5pPr marL="2057400" indent="-228600" eaLnBrk="0" hangingPunct="0">
              <a:defRPr sz="4800" i="1">
                <a:solidFill>
                  <a:schemeClr val="tx1"/>
                </a:solidFill>
                <a:latin typeface="Arial" charset="0"/>
                <a:cs typeface="Arial" charset="0"/>
              </a:defRPr>
            </a:lvl5pPr>
            <a:lvl6pPr marL="2514600" indent="-228600" algn="r" eaLnBrk="0" fontAlgn="base" hangingPunct="0">
              <a:spcBef>
                <a:spcPct val="0"/>
              </a:spcBef>
              <a:spcAft>
                <a:spcPct val="0"/>
              </a:spcAft>
              <a:defRPr sz="4800" i="1">
                <a:solidFill>
                  <a:schemeClr val="tx1"/>
                </a:solidFill>
                <a:latin typeface="Arial" charset="0"/>
                <a:cs typeface="Arial" charset="0"/>
              </a:defRPr>
            </a:lvl6pPr>
            <a:lvl7pPr marL="2971800" indent="-228600" algn="r" eaLnBrk="0" fontAlgn="base" hangingPunct="0">
              <a:spcBef>
                <a:spcPct val="0"/>
              </a:spcBef>
              <a:spcAft>
                <a:spcPct val="0"/>
              </a:spcAft>
              <a:defRPr sz="4800" i="1">
                <a:solidFill>
                  <a:schemeClr val="tx1"/>
                </a:solidFill>
                <a:latin typeface="Arial" charset="0"/>
                <a:cs typeface="Arial" charset="0"/>
              </a:defRPr>
            </a:lvl7pPr>
            <a:lvl8pPr marL="3429000" indent="-228600" algn="r" eaLnBrk="0" fontAlgn="base" hangingPunct="0">
              <a:spcBef>
                <a:spcPct val="0"/>
              </a:spcBef>
              <a:spcAft>
                <a:spcPct val="0"/>
              </a:spcAft>
              <a:defRPr sz="4800" i="1">
                <a:solidFill>
                  <a:schemeClr val="tx1"/>
                </a:solidFill>
                <a:latin typeface="Arial" charset="0"/>
                <a:cs typeface="Arial" charset="0"/>
              </a:defRPr>
            </a:lvl8pPr>
            <a:lvl9pPr marL="3886200" indent="-228600" algn="r" eaLnBrk="0" fontAlgn="base" hangingPunct="0">
              <a:spcBef>
                <a:spcPct val="0"/>
              </a:spcBef>
              <a:spcAft>
                <a:spcPct val="0"/>
              </a:spcAft>
              <a:defRPr sz="4800" i="1">
                <a:solidFill>
                  <a:schemeClr val="tx1"/>
                </a:solidFill>
                <a:latin typeface="Arial" charset="0"/>
                <a:cs typeface="Arial" charset="0"/>
              </a:defRPr>
            </a:lvl9pPr>
          </a:lstStyle>
          <a:p>
            <a:pPr eaLnBrk="1" hangingPunct="1"/>
            <a:r>
              <a:rPr lang="en-US" altLang="en-US" sz="1400" smtClean="0">
                <a:solidFill>
                  <a:schemeClr val="accent2"/>
                </a:solidFill>
                <a:latin typeface="Times New Roman" pitchFamily="18" charset="0"/>
              </a:rPr>
              <a:t>Civil Service Commission</a:t>
            </a:r>
            <a:r>
              <a:rPr lang="en-US" altLang="en-US" sz="1400" b="0" smtClean="0">
                <a:latin typeface="Times New Roman" pitchFamily="18" charset="0"/>
              </a:rPr>
              <a:t> – </a:t>
            </a:r>
            <a:r>
              <a:rPr lang="en-US" altLang="en-US" sz="1400" smtClean="0">
                <a:solidFill>
                  <a:srgbClr val="990033"/>
                </a:solidFill>
                <a:latin typeface="Times New Roman" pitchFamily="18" charset="0"/>
              </a:rPr>
              <a:t>Strategic Performance Management System</a:t>
            </a:r>
          </a:p>
        </p:txBody>
      </p:sp>
      <p:pic>
        <p:nvPicPr>
          <p:cNvPr id="74756" name="Picture 2" descr="C:\Users\Marc\Dropbox\Camera Uploads\2014-02-07 16.45.32 HD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6600" y="-12115800"/>
            <a:ext cx="3429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Connector 2"/>
          <p:cNvCxnSpPr/>
          <p:nvPr/>
        </p:nvCxnSpPr>
        <p:spPr>
          <a:xfrm>
            <a:off x="6172200" y="2667000"/>
            <a:ext cx="762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l="7134" t="20934" r="4841" b="8158"/>
          <a:stretch/>
        </p:blipFill>
        <p:spPr bwMode="auto">
          <a:xfrm>
            <a:off x="0" y="1600200"/>
            <a:ext cx="9296399"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312043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81000"/>
            <a:ext cx="8839200" cy="617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31232518"/>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PH" altLang="en-US" dirty="0" smtClean="0">
                <a:ln>
                  <a:noFill/>
                </a:ln>
              </a:rPr>
              <a:t>Rating Scale (</a:t>
            </a:r>
            <a:r>
              <a:rPr lang="en-PH" altLang="en-US" dirty="0" smtClean="0">
                <a:ln>
                  <a:noFill/>
                </a:ln>
                <a:solidFill>
                  <a:srgbClr val="FF0000"/>
                </a:solidFill>
              </a:rPr>
              <a:t>CSC</a:t>
            </a:r>
            <a:r>
              <a:rPr lang="en-PH" altLang="en-US" dirty="0" smtClean="0">
                <a:ln>
                  <a:noFill/>
                </a:ln>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917924999"/>
              </p:ext>
            </p:extLst>
          </p:nvPr>
        </p:nvGraphicFramePr>
        <p:xfrm>
          <a:off x="1295400" y="1981200"/>
          <a:ext cx="6781800" cy="4210050"/>
        </p:xfrm>
        <a:graphic>
          <a:graphicData uri="http://schemas.openxmlformats.org/drawingml/2006/table">
            <a:tbl>
              <a:tblPr/>
              <a:tblGrid>
                <a:gridCol w="3276600"/>
                <a:gridCol w="3505200"/>
              </a:tblGrid>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rgbClr val="FFFFFF"/>
                          </a:solidFill>
                          <a:effectLst/>
                          <a:latin typeface="Corbel"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rgbClr val="FFFFFF"/>
                          </a:solidFill>
                          <a:effectLst/>
                          <a:latin typeface="Corbel" pitchFamily="34" charset="0"/>
                        </a:rPr>
                        <a:t> Range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1" i="0" u="none" strike="noStrike" cap="none" normalizeH="0" baseline="0" smtClean="0">
                        <a:ln>
                          <a:noFill/>
                        </a:ln>
                        <a:solidFill>
                          <a:srgbClr val="FFFFFF"/>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smtClean="0">
                          <a:ln>
                            <a:noFill/>
                          </a:ln>
                          <a:solidFill>
                            <a:srgbClr val="FFFFFF"/>
                          </a:solidFill>
                          <a:effectLst/>
                          <a:latin typeface="Corbel" pitchFamily="34" charset="0"/>
                        </a:rPr>
                        <a:t>Adjectival Rating</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5.00</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Outstanding</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4.00 – 4.99</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Very Satisfactory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3.00 – 3.99</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Satisfactory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2.00 – 2.99</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Unsatisfactory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Below – 1.99</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Poor</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r>
            </a:tbl>
          </a:graphicData>
        </a:graphic>
      </p:graphicFrame>
    </p:spTree>
    <p:extLst>
      <p:ext uri="{BB962C8B-B14F-4D97-AF65-F5344CB8AC3E}">
        <p14:creationId xmlns:p14="http://schemas.microsoft.com/office/powerpoint/2010/main" xmlns="" val="40825118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PH" altLang="en-US" dirty="0" smtClean="0">
                <a:ln>
                  <a:noFill/>
                </a:ln>
              </a:rPr>
              <a:t>Rating Scale (</a:t>
            </a:r>
            <a:r>
              <a:rPr lang="en-PH" altLang="en-US" dirty="0" smtClean="0">
                <a:ln>
                  <a:noFill/>
                </a:ln>
                <a:solidFill>
                  <a:srgbClr val="FF0000"/>
                </a:solidFill>
              </a:rPr>
              <a:t>UP</a:t>
            </a:r>
            <a:r>
              <a:rPr lang="en-PH" altLang="en-US" dirty="0" smtClean="0">
                <a:ln>
                  <a:noFill/>
                </a:ln>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374219975"/>
              </p:ext>
            </p:extLst>
          </p:nvPr>
        </p:nvGraphicFramePr>
        <p:xfrm>
          <a:off x="1295400" y="1981200"/>
          <a:ext cx="6781800" cy="4210050"/>
        </p:xfrm>
        <a:graphic>
          <a:graphicData uri="http://schemas.openxmlformats.org/drawingml/2006/table">
            <a:tbl>
              <a:tblPr/>
              <a:tblGrid>
                <a:gridCol w="3276600"/>
                <a:gridCol w="3505200"/>
              </a:tblGrid>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rgbClr val="FFFFFF"/>
                          </a:solidFill>
                          <a:effectLst/>
                          <a:latin typeface="Corbel"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dirty="0" smtClean="0">
                          <a:ln>
                            <a:noFill/>
                          </a:ln>
                          <a:solidFill>
                            <a:srgbClr val="FFFFFF"/>
                          </a:solidFill>
                          <a:effectLst/>
                          <a:latin typeface="Corbel" pitchFamily="34" charset="0"/>
                        </a:rPr>
                        <a:t> Range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1" i="0" u="none" strike="noStrike" cap="none" normalizeH="0" baseline="0" smtClean="0">
                        <a:ln>
                          <a:noFill/>
                        </a:ln>
                        <a:solidFill>
                          <a:srgbClr val="FFFFFF"/>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1" i="0" u="none" strike="noStrike" cap="none" normalizeH="0" baseline="0" smtClean="0">
                          <a:ln>
                            <a:noFill/>
                          </a:ln>
                          <a:solidFill>
                            <a:srgbClr val="FFFFFF"/>
                          </a:solidFill>
                          <a:effectLst/>
                          <a:latin typeface="Corbel" pitchFamily="34" charset="0"/>
                        </a:rPr>
                        <a:t>Adjectival Rating</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4.51-5.00</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Outstanding</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3.51 – 4.50</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Very Satisfactory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2.51 – 3.50</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Satisfactory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1.51 – 2.50</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Unsatisfactory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1FB"/>
                    </a:solidFill>
                  </a:tcPr>
                </a:tc>
              </a:tr>
              <a:tr h="701675">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dirty="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dirty="0" smtClean="0">
                          <a:ln>
                            <a:noFill/>
                          </a:ln>
                          <a:solidFill>
                            <a:srgbClr val="000000"/>
                          </a:solidFill>
                          <a:effectLst/>
                          <a:latin typeface="Corbel" pitchFamily="34" charset="0"/>
                        </a:rPr>
                        <a:t>Below – 1.50</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c>
                  <a:txBody>
                    <a:bodyPr/>
                    <a:lstStyle>
                      <a:lvl1pPr>
                        <a:spcBef>
                          <a:spcPct val="20000"/>
                        </a:spcBef>
                        <a:spcAft>
                          <a:spcPts val="600"/>
                        </a:spcAft>
                        <a:buClr>
                          <a:srgbClr val="1287C3"/>
                        </a:buClr>
                        <a:buSzPct val="145000"/>
                        <a:buFont typeface="Arial" charset="0"/>
                        <a:defRPr sz="2000">
                          <a:solidFill>
                            <a:schemeClr val="tx1"/>
                          </a:solidFill>
                          <a:latin typeface="Corbel" pitchFamily="34" charset="0"/>
                        </a:defRPr>
                      </a:lvl1pPr>
                      <a:lvl2pPr marL="742950" indent="-285750">
                        <a:spcBef>
                          <a:spcPct val="20000"/>
                        </a:spcBef>
                        <a:spcAft>
                          <a:spcPts val="600"/>
                        </a:spcAft>
                        <a:buClr>
                          <a:srgbClr val="1287C3"/>
                        </a:buClr>
                        <a:buSzPct val="145000"/>
                        <a:buFont typeface="Arial" charset="0"/>
                        <a:defRPr>
                          <a:solidFill>
                            <a:schemeClr val="tx1"/>
                          </a:solidFill>
                          <a:latin typeface="Corbel" pitchFamily="34" charset="0"/>
                        </a:defRPr>
                      </a:lvl2pPr>
                      <a:lvl3pPr marL="1143000" indent="-228600">
                        <a:spcBef>
                          <a:spcPct val="20000"/>
                        </a:spcBef>
                        <a:spcAft>
                          <a:spcPts val="600"/>
                        </a:spcAft>
                        <a:buClr>
                          <a:srgbClr val="1287C3"/>
                        </a:buClr>
                        <a:buSzPct val="145000"/>
                        <a:buFont typeface="Arial" charset="0"/>
                        <a:defRPr sz="1600">
                          <a:solidFill>
                            <a:schemeClr val="tx1"/>
                          </a:solidFill>
                          <a:latin typeface="Corbel" pitchFamily="34" charset="0"/>
                        </a:defRPr>
                      </a:lvl3pPr>
                      <a:lvl4pPr marL="1600200" indent="-228600">
                        <a:spcBef>
                          <a:spcPct val="20000"/>
                        </a:spcBef>
                        <a:spcAft>
                          <a:spcPts val="600"/>
                        </a:spcAft>
                        <a:buClr>
                          <a:srgbClr val="1287C3"/>
                        </a:buClr>
                        <a:buSzPct val="145000"/>
                        <a:buFont typeface="Arial" charset="0"/>
                        <a:defRPr sz="1400">
                          <a:solidFill>
                            <a:schemeClr val="tx1"/>
                          </a:solidFill>
                          <a:latin typeface="Corbel" pitchFamily="34" charset="0"/>
                        </a:defRPr>
                      </a:lvl4pPr>
                      <a:lvl5pPr marL="2057400" indent="-228600">
                        <a:spcBef>
                          <a:spcPct val="20000"/>
                        </a:spcBef>
                        <a:spcAft>
                          <a:spcPts val="600"/>
                        </a:spcAft>
                        <a:buClr>
                          <a:srgbClr val="1287C3"/>
                        </a:buClr>
                        <a:buSzPct val="145000"/>
                        <a:buFont typeface="Arial" charset="0"/>
                        <a:defRPr sz="1200">
                          <a:solidFill>
                            <a:schemeClr val="tx1"/>
                          </a:solidFill>
                          <a:latin typeface="Corbel" pitchFamily="34" charset="0"/>
                        </a:defRPr>
                      </a:lvl5pPr>
                      <a:lvl6pPr marL="25146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6pPr>
                      <a:lvl7pPr marL="29718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7pPr>
                      <a:lvl8pPr marL="34290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8pPr>
                      <a:lvl9pPr marL="3886200" indent="-228600" defTabSz="457200" fontAlgn="base">
                        <a:spcBef>
                          <a:spcPct val="20000"/>
                        </a:spcBef>
                        <a:spcAft>
                          <a:spcPts val="600"/>
                        </a:spcAft>
                        <a:buClr>
                          <a:srgbClr val="1287C3"/>
                        </a:buClr>
                        <a:buSzPct val="145000"/>
                        <a:buFont typeface="Arial" charset="0"/>
                        <a:defRPr sz="1200">
                          <a:solidFill>
                            <a:schemeClr val="tx1"/>
                          </a:solidFill>
                          <a:latin typeface="Corbe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PH" altLang="en-US" sz="2000" b="0" i="0" u="none" strike="noStrike" cap="none" normalizeH="0" baseline="0" smtClean="0">
                        <a:ln>
                          <a:noFill/>
                        </a:ln>
                        <a:solidFill>
                          <a:srgbClr val="000000"/>
                        </a:solidFill>
                        <a:effectLst/>
                        <a:latin typeface="Corbe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PH" altLang="en-US" sz="2000" b="0" i="0" u="none" strike="noStrike" cap="none" normalizeH="0" baseline="0" smtClean="0">
                          <a:ln>
                            <a:noFill/>
                          </a:ln>
                          <a:solidFill>
                            <a:srgbClr val="000000"/>
                          </a:solidFill>
                          <a:effectLst/>
                          <a:latin typeface="Corbel" pitchFamily="34" charset="0"/>
                        </a:rPr>
                        <a:t>Poor</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3F8"/>
                    </a:solidFill>
                  </a:tcPr>
                </a:tc>
              </a:tr>
            </a:tbl>
          </a:graphicData>
        </a:graphic>
      </p:graphicFrame>
    </p:spTree>
    <p:extLst>
      <p:ext uri="{BB962C8B-B14F-4D97-AF65-F5344CB8AC3E}">
        <p14:creationId xmlns:p14="http://schemas.microsoft.com/office/powerpoint/2010/main" xmlns="" val="16932833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Non-disciplinary (dropping) -      same rule as OLD PES)</a:t>
            </a:r>
            <a:endParaRPr lang="en-PH"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071996"/>
            <a:ext cx="8229600" cy="40316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7543800" y="533400"/>
            <a:ext cx="1066800" cy="304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p:cNvSpPr/>
          <p:nvPr/>
        </p:nvSpPr>
        <p:spPr>
          <a:xfrm>
            <a:off x="2815752" y="1371600"/>
            <a:ext cx="3512500" cy="923330"/>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Mc6, 2012</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xmlns="" val="472722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Legal Basis</a:t>
            </a:r>
            <a:endParaRPr lang="en-US" dirty="0">
              <a:solidFill>
                <a:schemeClr val="accent1">
                  <a:satMod val="150000"/>
                </a:schemeClr>
              </a:solidFill>
              <a:ea typeface="+mj-ea"/>
            </a:endParaRPr>
          </a:p>
        </p:txBody>
      </p:sp>
      <p:sp>
        <p:nvSpPr>
          <p:cNvPr id="16387" name="Content Placeholder 2"/>
          <p:cNvSpPr>
            <a:spLocks noGrp="1"/>
          </p:cNvSpPr>
          <p:nvPr>
            <p:ph idx="1"/>
          </p:nvPr>
        </p:nvSpPr>
        <p:spPr>
          <a:xfrm>
            <a:off x="4648200" y="1752600"/>
            <a:ext cx="4191000" cy="4800600"/>
          </a:xfrm>
        </p:spPr>
        <p:txBody>
          <a:bodyPr/>
          <a:lstStyle/>
          <a:p>
            <a:pPr eaLnBrk="1" hangingPunct="1">
              <a:buFont typeface="Wingdings" pitchFamily="2" charset="2"/>
              <a:buChar char="ü"/>
            </a:pPr>
            <a:r>
              <a:rPr lang="en-US" altLang="en-US" sz="2400" smtClean="0"/>
              <a:t>CSC MC No. 6, Series of 2012 (SPMS)</a:t>
            </a:r>
          </a:p>
          <a:p>
            <a:pPr eaLnBrk="1" hangingPunct="1">
              <a:buFont typeface="Wingdings" pitchFamily="2" charset="2"/>
              <a:buChar char="ü"/>
            </a:pPr>
            <a:r>
              <a:rPr lang="en-US" altLang="en-US" sz="2400" smtClean="0"/>
              <a:t>Administrative Order No. 25, 2011 (RBPMS)</a:t>
            </a:r>
          </a:p>
          <a:p>
            <a:pPr eaLnBrk="1" hangingPunct="1">
              <a:buFont typeface="Wingdings" pitchFamily="2" charset="2"/>
              <a:buChar char="ü"/>
            </a:pPr>
            <a:r>
              <a:rPr lang="en-US" altLang="en-US" sz="2400" smtClean="0"/>
              <a:t>Joint CSC-DBM Circular No. 1, Series of 2012</a:t>
            </a:r>
          </a:p>
          <a:p>
            <a:pPr eaLnBrk="1" hangingPunct="1">
              <a:buFont typeface="Wingdings" pitchFamily="2" charset="2"/>
              <a:buChar char="ü"/>
            </a:pPr>
            <a:r>
              <a:rPr lang="en-US" altLang="en-US" sz="2400" smtClean="0"/>
              <a:t>Executive Order No. 80, 2012 (Good Governance and PBB)</a:t>
            </a:r>
          </a:p>
          <a:p>
            <a:pPr eaLnBrk="1" hangingPunct="1">
              <a:buFont typeface="Wingdings" pitchFamily="2" charset="2"/>
              <a:buChar char="ü"/>
            </a:pPr>
            <a:r>
              <a:rPr lang="en-US" altLang="en-US" sz="2400" smtClean="0"/>
              <a:t>Senate &amp; House of Representatives Joint Resolution No. 4</a:t>
            </a:r>
          </a:p>
        </p:txBody>
      </p:sp>
      <p:pic>
        <p:nvPicPr>
          <p:cNvPr id="16388" name="Picture 5" descr="C:\Users\Noel Salumbides\Desktop\spms images\ratin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981200"/>
            <a:ext cx="3962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Step Increment due to      meritorious performance</a:t>
            </a:r>
            <a:endParaRPr lang="en-PH" dirty="0"/>
          </a:p>
        </p:txBody>
      </p:sp>
      <p:sp>
        <p:nvSpPr>
          <p:cNvPr id="3" name="Cross 2"/>
          <p:cNvSpPr/>
          <p:nvPr/>
        </p:nvSpPr>
        <p:spPr>
          <a:xfrm>
            <a:off x="7543800" y="304800"/>
            <a:ext cx="1066800" cy="914400"/>
          </a:xfrm>
          <a:prstGeom prst="plus">
            <a:avLst>
              <a:gd name="adj" fmla="val 3560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t>                    </a:t>
            </a:r>
            <a:endParaRPr lang="en-PH"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3616" y="1981200"/>
            <a:ext cx="6419384" cy="487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622847" y="1295400"/>
            <a:ext cx="7898317" cy="923330"/>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Joint CSC DBM 1, 2012</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xmlns="" val="9453244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4" name="Group 34"/>
          <p:cNvGraphicFramePr>
            <a:graphicFrameLocks noGrp="1"/>
          </p:cNvGraphicFramePr>
          <p:nvPr/>
        </p:nvGraphicFramePr>
        <p:xfrm>
          <a:off x="533400" y="1035050"/>
          <a:ext cx="8001000" cy="3005139"/>
        </p:xfrm>
        <a:graphic>
          <a:graphicData uri="http://schemas.openxmlformats.org/drawingml/2006/table">
            <a:tbl>
              <a:tblPr/>
              <a:tblGrid>
                <a:gridCol w="2000250"/>
                <a:gridCol w="2000250"/>
                <a:gridCol w="2000250"/>
                <a:gridCol w="2000250"/>
              </a:tblGrid>
              <a:tr h="757411">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charset="0"/>
                          <a:ea typeface="ＭＳ Ｐゴシック" charset="0"/>
                        </a:rPr>
                        <a:t>Performance Category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9639D"/>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charset="0"/>
                          <a:ea typeface="ＭＳ Ｐゴシック" charset="0"/>
                        </a:rPr>
                        <a:t>Best Performer</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9639D"/>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charset="0"/>
                          <a:ea typeface="ＭＳ Ｐゴシック" charset="0"/>
                        </a:rPr>
                        <a:t>Better Performer</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9639D"/>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charset="0"/>
                          <a:ea typeface="ＭＳ Ｐゴシック" charset="0"/>
                        </a:rPr>
                        <a:t>Good Performer</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9639D"/>
                    </a:solidFill>
                  </a:tcPr>
                </a:tc>
              </a:tr>
              <a:tr h="662572">
                <a:tc>
                  <a:txBody>
                    <a:bodyPr/>
                    <a:lstStyle/>
                    <a:p>
                      <a:pPr marL="0" marR="0" lvl="0" indent="10953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rgbClr val="002060"/>
                          </a:solidFill>
                          <a:effectLst/>
                          <a:latin typeface="Arial" charset="0"/>
                          <a:ea typeface="ＭＳ Ｐゴシック" charset="0"/>
                        </a:rPr>
                        <a:t>Best Bureau</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35,000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20,000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10,000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r>
              <a:tr h="792578">
                <a:tc>
                  <a:txBody>
                    <a:bodyPr/>
                    <a:lstStyle/>
                    <a:p>
                      <a:pPr marL="0" marR="0" lvl="0" indent="10953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Better Bureau</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AF0"/>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25,000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AF0"/>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13,500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AF0"/>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7,000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AF0"/>
                    </a:solidFill>
                  </a:tcPr>
                </a:tc>
              </a:tr>
              <a:tr h="792578">
                <a:tc>
                  <a:txBody>
                    <a:bodyPr/>
                    <a:lstStyle/>
                    <a:p>
                      <a:pPr marL="0" marR="0" lvl="0" indent="10953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Good Bureau</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15,000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2060"/>
                          </a:solidFill>
                          <a:effectLst/>
                          <a:latin typeface="Arial" charset="0"/>
                          <a:ea typeface="ＭＳ Ｐゴシック" charset="0"/>
                        </a:rPr>
                        <a:t>10,000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c>
                  <a:txBody>
                    <a:bodyPr/>
                    <a:lstStyle/>
                    <a:p>
                      <a:pPr marL="0" marR="0" lvl="0" indent="10953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rgbClr val="002060"/>
                          </a:solidFill>
                          <a:effectLst/>
                          <a:latin typeface="Arial" charset="0"/>
                          <a:ea typeface="ＭＳ Ｐゴシック" charset="0"/>
                        </a:rPr>
                        <a:t>5,000</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3DF"/>
                    </a:solidFill>
                  </a:tcPr>
                </a:tc>
              </a:tr>
            </a:tbl>
          </a:graphicData>
        </a:graphic>
      </p:graphicFrame>
      <p:sp>
        <p:nvSpPr>
          <p:cNvPr id="17437" name="Content Placeholder 2"/>
          <p:cNvSpPr>
            <a:spLocks noGrp="1"/>
          </p:cNvSpPr>
          <p:nvPr>
            <p:ph idx="4294967295"/>
          </p:nvPr>
        </p:nvSpPr>
        <p:spPr>
          <a:xfrm>
            <a:off x="228600" y="3962400"/>
            <a:ext cx="8686800" cy="2133600"/>
          </a:xfrm>
        </p:spPr>
        <p:txBody>
          <a:bodyPr/>
          <a:lstStyle/>
          <a:p>
            <a:pPr marL="4763" lvl="1" indent="0" algn="just">
              <a:lnSpc>
                <a:spcPct val="150000"/>
              </a:lnSpc>
              <a:buFont typeface="Verdana" pitchFamily="34" charset="0"/>
              <a:buNone/>
            </a:pPr>
            <a:r>
              <a:rPr lang="en-US" altLang="en-US" sz="2400" smtClean="0"/>
              <a:t>According to WB study, perceptions on the PBB are generally favorable. There is strong support for the PBB across all departments and bureaus. Bonus levels are considered to be substantial components of pay. </a:t>
            </a:r>
            <a:endParaRPr lang="en-US" altLang="en-US" sz="2400" smtClean="0">
              <a:solidFill>
                <a:srgbClr val="002060"/>
              </a:solidFill>
            </a:endParaRPr>
          </a:p>
        </p:txBody>
      </p:sp>
      <p:sp>
        <p:nvSpPr>
          <p:cNvPr id="17438" name="TextBox 1"/>
          <p:cNvSpPr txBox="1">
            <a:spLocks noChangeArrowheads="1"/>
          </p:cNvSpPr>
          <p:nvPr/>
        </p:nvSpPr>
        <p:spPr bwMode="auto">
          <a:xfrm>
            <a:off x="2667000" y="227013"/>
            <a:ext cx="42402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US" altLang="en-US" sz="2400"/>
              <a:t>Executive Order No. 80, 2012</a:t>
            </a:r>
          </a:p>
        </p:txBody>
      </p:sp>
      <p:sp>
        <p:nvSpPr>
          <p:cNvPr id="5" name="Title 1"/>
          <p:cNvSpPr>
            <a:spLocks noGrp="1"/>
          </p:cNvSpPr>
          <p:nvPr>
            <p:ph type="title"/>
          </p:nvPr>
        </p:nvSpPr>
        <p:spPr>
          <a:xfrm>
            <a:off x="609600" y="0"/>
            <a:ext cx="8077200" cy="1252538"/>
          </a:xfrm>
        </p:spPr>
        <p:txBody>
          <a:bodyPr/>
          <a:lstStyle/>
          <a:p>
            <a:pPr>
              <a:defRPr/>
            </a:pPr>
            <a:r>
              <a:rPr lang="en-PH" altLang="en-US" dirty="0" smtClean="0"/>
              <a:t>Rewarding &amp; Planning (</a:t>
            </a:r>
            <a:r>
              <a:rPr lang="en-PH" altLang="en-US" dirty="0" smtClean="0">
                <a:solidFill>
                  <a:srgbClr val="FF0000"/>
                </a:solidFill>
              </a:rPr>
              <a:t>PBB</a:t>
            </a:r>
            <a:r>
              <a:rPr lang="en-PH" altLang="en-US" dirty="0" smtClean="0"/>
              <a:t>)</a:t>
            </a:r>
          </a:p>
        </p:txBody>
      </p:sp>
    </p:spTree>
    <p:extLst>
      <p:ext uri="{BB962C8B-B14F-4D97-AF65-F5344CB8AC3E}">
        <p14:creationId xmlns:p14="http://schemas.microsoft.com/office/powerpoint/2010/main" xmlns="" val="26227583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526"/>
            <a:ext cx="5812160" cy="2057401"/>
          </a:xfrm>
        </p:spPr>
        <p:txBody>
          <a:bodyPr/>
          <a:lstStyle/>
          <a:p>
            <a:pPr>
              <a:defRPr/>
            </a:pPr>
            <a:r>
              <a:rPr lang="en-US" altLang="en-US" sz="2400" dirty="0" smtClean="0"/>
              <a:t>New Government Compensation-SSL4</a:t>
            </a:r>
            <a:br>
              <a:rPr lang="en-US" altLang="en-US" sz="2400" dirty="0" smtClean="0"/>
            </a:br>
            <a:r>
              <a:rPr lang="en-US" altLang="en-US" sz="2400" dirty="0" smtClean="0"/>
              <a:t>Senate vs. DBM (in tranches) </a:t>
            </a:r>
          </a:p>
        </p:txBody>
      </p:sp>
      <p:pic>
        <p:nvPicPr>
          <p:cNvPr id="18435" name="Picture 2"/>
          <p:cNvPicPr>
            <a:picLocks noChangeAspect="1"/>
          </p:cNvPicPr>
          <p:nvPr/>
        </p:nvPicPr>
        <p:blipFill>
          <a:blip r:embed="rId3" cstate="print">
            <a:extLst>
              <a:ext uri="{28A0092B-C50C-407E-A947-70E740481C1C}">
                <a14:useLocalDpi xmlns:a14="http://schemas.microsoft.com/office/drawing/2010/main" xmlns="" val="0"/>
              </a:ext>
            </a:extLst>
          </a:blip>
          <a:srcRect l="10333" t="6165" r="7875" b="6465"/>
          <a:stretch>
            <a:fillRect/>
          </a:stretch>
        </p:blipFill>
        <p:spPr bwMode="auto">
          <a:xfrm>
            <a:off x="13855" y="1463851"/>
            <a:ext cx="2133600" cy="2117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Left Brace 10"/>
          <p:cNvSpPr/>
          <p:nvPr/>
        </p:nvSpPr>
        <p:spPr>
          <a:xfrm>
            <a:off x="4800600" y="4967288"/>
            <a:ext cx="188913" cy="15097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1843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l="21445" t="11378" r="41254" b="13481"/>
          <a:stretch>
            <a:fillRect/>
          </a:stretch>
        </p:blipFill>
        <p:spPr bwMode="auto">
          <a:xfrm>
            <a:off x="5178425" y="77788"/>
            <a:ext cx="3973513" cy="6000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l="11266" t="56435" r="28069" b="30515"/>
          <a:stretch>
            <a:fillRect/>
          </a:stretch>
        </p:blipFill>
        <p:spPr bwMode="auto">
          <a:xfrm>
            <a:off x="5178425" y="5967413"/>
            <a:ext cx="3973513" cy="6397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7809" t="12104" r="50000" b="14052"/>
          <a:stretch/>
        </p:blipFill>
        <p:spPr bwMode="auto">
          <a:xfrm>
            <a:off x="1016001" y="3013023"/>
            <a:ext cx="3327400" cy="32742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318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00" autoRev="1" fill="hold">
                                          <p:stCondLst>
                                            <p:cond delay="0"/>
                                          </p:stCondLst>
                                        </p:cTn>
                                        <p:tgtEl>
                                          <p:spTgt spid="2"/>
                                        </p:tgtEl>
                                        <p:attrNameLst>
                                          <p:attrName>ppt_w</p:attrName>
                                        </p:attrNameLst>
                                      </p:cBhvr>
                                    </p:anim>
                                    <p:anim by="(#ppt_w*0.50)" calcmode="lin" valueType="num">
                                      <p:cBhvr>
                                        <p:cTn id="8" dur="200" decel="50000" autoRev="1" fill="hold">
                                          <p:stCondLst>
                                            <p:cond delay="0"/>
                                          </p:stCondLst>
                                        </p:cTn>
                                        <p:tgtEl>
                                          <p:spTgt spid="2"/>
                                        </p:tgtEl>
                                        <p:attrNameLst>
                                          <p:attrName>ppt_x</p:attrName>
                                        </p:attrNameLst>
                                      </p:cBhvr>
                                    </p:anim>
                                    <p:anim from="(-#ppt_h/2)" to="(#ppt_y)" calcmode="lin" valueType="num">
                                      <p:cBhvr>
                                        <p:cTn id="9" dur="400" fill="hold">
                                          <p:stCondLst>
                                            <p:cond delay="0"/>
                                          </p:stCondLst>
                                        </p:cTn>
                                        <p:tgtEl>
                                          <p:spTgt spid="2"/>
                                        </p:tgtEl>
                                        <p:attrNameLst>
                                          <p:attrName>ppt_y</p:attrName>
                                        </p:attrNameLst>
                                      </p:cBhvr>
                                    </p:anim>
                                    <p:animRot by="21600000">
                                      <p:cBhvr>
                                        <p:cTn id="10" dur="4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Senate Bill 1689</a:t>
            </a:r>
            <a:endParaRPr lang="en-PH"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9602" y="1600201"/>
            <a:ext cx="7133798" cy="4995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593136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24000" y="261939"/>
            <a:ext cx="6912769" cy="1406525"/>
          </a:xfrm>
        </p:spPr>
        <p:txBody>
          <a:bodyPr/>
          <a:lstStyle/>
          <a:p>
            <a:r>
              <a:rPr lang="en-PH" altLang="en-US" smtClean="0">
                <a:ln>
                  <a:noFill/>
                </a:ln>
              </a:rPr>
              <a:t>General Rules</a:t>
            </a:r>
            <a:endParaRPr lang="id-ID" altLang="en-US" smtClean="0">
              <a:ln>
                <a:noFill/>
              </a:ln>
            </a:endParaRPr>
          </a:p>
        </p:txBody>
      </p:sp>
      <p:sp>
        <p:nvSpPr>
          <p:cNvPr id="3" name="Content Placeholder 2"/>
          <p:cNvSpPr>
            <a:spLocks noGrp="1"/>
          </p:cNvSpPr>
          <p:nvPr>
            <p:ph idx="1"/>
          </p:nvPr>
        </p:nvSpPr>
        <p:spPr>
          <a:xfrm>
            <a:off x="2165747" y="1668464"/>
            <a:ext cx="6271022" cy="4630737"/>
          </a:xfrm>
        </p:spPr>
        <p:txBody>
          <a:bodyPr rtlCol="0">
            <a:normAutofit fontScale="70000" lnSpcReduction="20000"/>
          </a:bodyPr>
          <a:lstStyle/>
          <a:p>
            <a:pPr fontAlgn="auto">
              <a:buClr>
                <a:schemeClr val="accent1">
                  <a:lumMod val="75000"/>
                </a:schemeClr>
              </a:buClr>
              <a:buFont typeface="Arial"/>
              <a:buChar char="•"/>
              <a:defRPr/>
            </a:pPr>
            <a:endParaRPr lang="en-US" dirty="0"/>
          </a:p>
          <a:p>
            <a:pPr fontAlgn="auto">
              <a:buClr>
                <a:schemeClr val="accent1">
                  <a:lumMod val="75000"/>
                </a:schemeClr>
              </a:buClr>
              <a:buFont typeface="Arial"/>
              <a:buChar char="•"/>
              <a:defRPr/>
            </a:pPr>
            <a:r>
              <a:rPr lang="en-US" dirty="0" smtClean="0"/>
              <a:t>Historically used and validated in past CSC performance management systems </a:t>
            </a:r>
          </a:p>
          <a:p>
            <a:pPr fontAlgn="auto">
              <a:buClr>
                <a:schemeClr val="accent1">
                  <a:lumMod val="75000"/>
                </a:schemeClr>
              </a:buClr>
              <a:buFont typeface="Arial"/>
              <a:buChar char="•"/>
              <a:defRPr/>
            </a:pPr>
            <a:r>
              <a:rPr lang="en-US" dirty="0" smtClean="0"/>
              <a:t>Harmonized with the rating ranges of the Results-Based Performance Management System (RBPMS) as adopted by the Inter-Agency Task Force on RBPMS</a:t>
            </a:r>
          </a:p>
          <a:p>
            <a:pPr fontAlgn="auto">
              <a:buClr>
                <a:schemeClr val="accent1">
                  <a:lumMod val="75000"/>
                </a:schemeClr>
              </a:buClr>
              <a:buFont typeface="Arial"/>
              <a:buChar char="•"/>
              <a:defRPr/>
            </a:pPr>
            <a:r>
              <a:rPr lang="en-US" dirty="0" smtClean="0"/>
              <a:t>This may not be applied as “absolute” rule (hard and fast rule) for all SIs especially for targets adhering to existing laws, rules, regulations and guidelines</a:t>
            </a:r>
          </a:p>
          <a:p>
            <a:pPr fontAlgn="auto">
              <a:buClr>
                <a:schemeClr val="accent1">
                  <a:lumMod val="75000"/>
                </a:schemeClr>
              </a:buClr>
              <a:buFont typeface="Arial"/>
              <a:buChar char="•"/>
              <a:defRPr/>
            </a:pPr>
            <a:r>
              <a:rPr lang="en-US" dirty="0" smtClean="0">
                <a:solidFill>
                  <a:srgbClr val="FF0000"/>
                </a:solidFill>
              </a:rPr>
              <a:t>At the end of the day, the determination of rating ranges per SI depends on the appreciation and decisions by PMT to protect the integrity, validity and sanctity of each performance target</a:t>
            </a:r>
          </a:p>
          <a:p>
            <a:pPr fontAlgn="auto">
              <a:buClr>
                <a:schemeClr val="accent1">
                  <a:lumMod val="75000"/>
                </a:schemeClr>
              </a:buClr>
              <a:buFont typeface="Arial"/>
              <a:buChar char="•"/>
              <a:defRPr/>
            </a:pPr>
            <a:endParaRPr lang="en-US" dirty="0" smtClean="0"/>
          </a:p>
          <a:p>
            <a:pPr fontAlgn="auto">
              <a:buClr>
                <a:schemeClr val="accent1">
                  <a:lumMod val="75000"/>
                </a:schemeClr>
              </a:buClr>
              <a:buFont typeface="Arial"/>
              <a:buChar char="•"/>
              <a:defRPr/>
            </a:pPr>
            <a:endParaRPr lang="id-ID" dirty="0"/>
          </a:p>
        </p:txBody>
      </p:sp>
    </p:spTree>
    <p:extLst>
      <p:ext uri="{BB962C8B-B14F-4D97-AF65-F5344CB8AC3E}">
        <p14:creationId xmlns:p14="http://schemas.microsoft.com/office/powerpoint/2010/main" xmlns="" val="24052677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fontScale="90000"/>
          </a:bodyPr>
          <a:lstStyle/>
          <a:p>
            <a:r>
              <a:rPr lang="en-PH" altLang="en-US" dirty="0" smtClean="0">
                <a:ln>
                  <a:noFill/>
                </a:ln>
              </a:rPr>
              <a:t>ELECTRONIC-SPMS WALKTHROUGH</a:t>
            </a:r>
          </a:p>
        </p:txBody>
      </p:sp>
      <p:pic>
        <p:nvPicPr>
          <p:cNvPr id="44035" name="Picture 2" descr="C:\Program Files (x86)\Microsoft Office\MEDIA\CAGCAT10\j0149481.wmf"/>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761060" y="1419226"/>
            <a:ext cx="3396853" cy="4602163"/>
          </a:xfrm>
          <a:noFill/>
        </p:spPr>
      </p:pic>
    </p:spTree>
    <p:extLst>
      <p:ext uri="{BB962C8B-B14F-4D97-AF65-F5344CB8AC3E}">
        <p14:creationId xmlns:p14="http://schemas.microsoft.com/office/powerpoint/2010/main" xmlns="" val="2871614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 SPMS Objectives </a:t>
            </a:r>
            <a:endParaRPr lang="en-US" dirty="0">
              <a:solidFill>
                <a:schemeClr val="accent1">
                  <a:satMod val="150000"/>
                </a:schemeClr>
              </a:solidFill>
              <a:ea typeface="+mj-ea"/>
            </a:endParaRPr>
          </a:p>
        </p:txBody>
      </p:sp>
      <p:sp>
        <p:nvSpPr>
          <p:cNvPr id="19459" name="Content Placeholder 2"/>
          <p:cNvSpPr>
            <a:spLocks noGrp="1"/>
          </p:cNvSpPr>
          <p:nvPr>
            <p:ph sz="half" idx="1"/>
          </p:nvPr>
        </p:nvSpPr>
        <p:spPr>
          <a:xfrm>
            <a:off x="152400" y="1773238"/>
            <a:ext cx="4343400" cy="4624387"/>
          </a:xfrm>
        </p:spPr>
        <p:txBody>
          <a:bodyPr/>
          <a:lstStyle/>
          <a:p>
            <a:pPr lvl="1" algn="just" eaLnBrk="1" hangingPunct="1">
              <a:buFont typeface="Wingdings" pitchFamily="2" charset="2"/>
              <a:buNone/>
            </a:pPr>
            <a:endParaRPr lang="en-US" altLang="en-US" sz="2200" smtClean="0"/>
          </a:p>
          <a:p>
            <a:pPr lvl="1" eaLnBrk="1" hangingPunct="1">
              <a:buFont typeface="Wingdings" pitchFamily="2" charset="2"/>
              <a:buNone/>
            </a:pPr>
            <a:r>
              <a:rPr lang="en-US" altLang="en-US" sz="2200" smtClean="0"/>
              <a:t>1. </a:t>
            </a:r>
            <a:r>
              <a:rPr lang="en-US" altLang="en-US" smtClean="0"/>
              <a:t>Concretize the linkage of organizational performance with the Philippine Development Plan, the Agency Mandate and Program Thrusts, and the Organizational Performance Indicator Framework.</a:t>
            </a:r>
          </a:p>
          <a:p>
            <a:pPr lvl="1" algn="just" eaLnBrk="1" hangingPunct="1">
              <a:buFont typeface="Wingdings" pitchFamily="2" charset="2"/>
              <a:buChar char="ü"/>
            </a:pPr>
            <a:endParaRPr lang="en-US" altLang="en-US" sz="2200" smtClean="0"/>
          </a:p>
          <a:p>
            <a:pPr eaLnBrk="1" hangingPunct="1"/>
            <a:endParaRPr lang="en-US" altLang="en-US" smtClean="0"/>
          </a:p>
        </p:txBody>
      </p:sp>
      <p:pic>
        <p:nvPicPr>
          <p:cNvPr id="19460" name="Picture 4" descr="C:\Users\Noel Salumbides\Desktop\spms images\performance-management.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5000625" y="2057400"/>
            <a:ext cx="3609975" cy="3886200"/>
          </a:xfr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2353</TotalTime>
  <Words>2627</Words>
  <Application>Microsoft Office PowerPoint</Application>
  <PresentationFormat>On-screen Show (4:3)</PresentationFormat>
  <Paragraphs>575</Paragraphs>
  <Slides>85</Slides>
  <Notes>5</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Module</vt:lpstr>
      <vt:lpstr>       Mentoring Workshop on Strategic Performance Management System (SPMS)           </vt:lpstr>
      <vt:lpstr>Why Measure Performance?</vt:lpstr>
      <vt:lpstr>Importance</vt:lpstr>
      <vt:lpstr>Performance Management</vt:lpstr>
      <vt:lpstr>   P.M.S.  is</vt:lpstr>
      <vt:lpstr>Why Strategic?</vt:lpstr>
      <vt:lpstr>Background</vt:lpstr>
      <vt:lpstr>Legal Basis</vt:lpstr>
      <vt:lpstr> SPMS Objectives </vt:lpstr>
      <vt:lpstr>Objectives</vt:lpstr>
      <vt:lpstr>Objectives</vt:lpstr>
      <vt:lpstr>Basic 6 Elements</vt:lpstr>
      <vt:lpstr>Basic Elements</vt:lpstr>
      <vt:lpstr>Basic Elements</vt:lpstr>
      <vt:lpstr>Basic Elements</vt:lpstr>
      <vt:lpstr>Basic Elements</vt:lpstr>
      <vt:lpstr>Basic Elements</vt:lpstr>
      <vt:lpstr>General Principles</vt:lpstr>
      <vt:lpstr>Key Players</vt:lpstr>
      <vt:lpstr>Roles &amp; Responsibilities</vt:lpstr>
      <vt:lpstr>Roles &amp; Responsibilities</vt:lpstr>
      <vt:lpstr>Roles &amp; Responsibilities</vt:lpstr>
      <vt:lpstr>Roles &amp; Responsibilities</vt:lpstr>
      <vt:lpstr>Roles &amp; Responsibilities</vt:lpstr>
      <vt:lpstr>SPMS Cycle</vt:lpstr>
      <vt:lpstr>  Planning &amp; Commitment (1)</vt:lpstr>
      <vt:lpstr>Monitoring &amp; Coaching (2)</vt:lpstr>
      <vt:lpstr>Review &amp; Evaluation (3)</vt:lpstr>
      <vt:lpstr>Rewarding &amp; Planning (4)</vt:lpstr>
      <vt:lpstr>SPMS Calendar</vt:lpstr>
      <vt:lpstr>Rating Period</vt:lpstr>
      <vt:lpstr>Rating Scale</vt:lpstr>
      <vt:lpstr>SPMS Formula on Rating</vt:lpstr>
      <vt:lpstr> SPMS Full Implementation</vt:lpstr>
      <vt:lpstr>Slide 35</vt:lpstr>
      <vt:lpstr>THE SPMS PROCESS</vt:lpstr>
      <vt:lpstr>Slide 37</vt:lpstr>
      <vt:lpstr>Office Performance &amp; Commitment Review (OPCR) Form</vt:lpstr>
      <vt:lpstr>Slide 39</vt:lpstr>
      <vt:lpstr>Slide 40</vt:lpstr>
      <vt:lpstr>Slide 41</vt:lpstr>
      <vt:lpstr>Slide 42</vt:lpstr>
      <vt:lpstr>Slide 43</vt:lpstr>
      <vt:lpstr>Slide 44</vt:lpstr>
      <vt:lpstr>Slide 45</vt:lpstr>
      <vt:lpstr>Slide 46</vt:lpstr>
      <vt:lpstr>Slide 47</vt:lpstr>
      <vt:lpstr>General Rules</vt:lpstr>
      <vt:lpstr>Individual Performance &amp; Commitment Review (IPCR) Form</vt:lpstr>
      <vt:lpstr>Slide 50</vt:lpstr>
      <vt:lpstr>Slide 51</vt:lpstr>
      <vt:lpstr>Slide 52</vt:lpstr>
      <vt:lpstr>Slide 53</vt:lpstr>
      <vt:lpstr>Slide 54</vt:lpstr>
      <vt:lpstr>General Rules</vt:lpstr>
      <vt:lpstr>Ratings Dimensions &amp; Ratings Matrix</vt:lpstr>
      <vt:lpstr>Slide 57</vt:lpstr>
      <vt:lpstr> Rating Ranges  (CSC-MC No. 13, series of 1999)</vt:lpstr>
      <vt:lpstr>What is Rating Dimension?</vt:lpstr>
      <vt:lpstr>Roles &amp; Responsibilities</vt:lpstr>
      <vt:lpstr>Determining Performance Measures</vt:lpstr>
      <vt:lpstr>General Rules</vt:lpstr>
      <vt:lpstr>Slide 63</vt:lpstr>
      <vt:lpstr>Slide 64</vt:lpstr>
      <vt:lpstr>Slide 65</vt:lpstr>
      <vt:lpstr>Suggested FGD for SI</vt:lpstr>
      <vt:lpstr>Slide 67</vt:lpstr>
      <vt:lpstr>Slide 68</vt:lpstr>
      <vt:lpstr>Slide 69</vt:lpstr>
      <vt:lpstr>Slide 70</vt:lpstr>
      <vt:lpstr>Slide 71</vt:lpstr>
      <vt:lpstr>Determining Targets</vt:lpstr>
      <vt:lpstr>Sources of Targeting</vt:lpstr>
      <vt:lpstr>Slide 74</vt:lpstr>
      <vt:lpstr>Accomplished IPCR</vt:lpstr>
      <vt:lpstr>Slide 76</vt:lpstr>
      <vt:lpstr>Rating Scale (CSC)</vt:lpstr>
      <vt:lpstr>Rating Scale (UP)</vt:lpstr>
      <vt:lpstr>Non-disciplinary (dropping) -      same rule as OLD PES)</vt:lpstr>
      <vt:lpstr>Step Increment due to      meritorious performance</vt:lpstr>
      <vt:lpstr>Rewarding &amp; Planning (PBB)</vt:lpstr>
      <vt:lpstr>New Government Compensation-SSL4 Senate vs. DBM (in tranches) </vt:lpstr>
      <vt:lpstr>Senate Bill 1689</vt:lpstr>
      <vt:lpstr>General Rules</vt:lpstr>
      <vt:lpstr>ELECTRONIC-SPMS WALKTHROUGH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8  Basic Consumer Rights!</dc:title>
  <dc:creator>Noel Salumbides</dc:creator>
  <cp:lastModifiedBy>user</cp:lastModifiedBy>
  <cp:revision>86</cp:revision>
  <dcterms:created xsi:type="dcterms:W3CDTF">2013-04-25T11:35:25Z</dcterms:created>
  <dcterms:modified xsi:type="dcterms:W3CDTF">2015-08-05T09:07:16Z</dcterms:modified>
</cp:coreProperties>
</file>